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334" r:id="rId41"/>
    <p:sldId id="296" r:id="rId42"/>
    <p:sldId id="335" r:id="rId43"/>
    <p:sldId id="297" r:id="rId44"/>
    <p:sldId id="336" r:id="rId45"/>
    <p:sldId id="298" r:id="rId46"/>
    <p:sldId id="299" r:id="rId47"/>
    <p:sldId id="337" r:id="rId48"/>
    <p:sldId id="300" r:id="rId49"/>
    <p:sldId id="338" r:id="rId50"/>
    <p:sldId id="301" r:id="rId51"/>
    <p:sldId id="339" r:id="rId52"/>
    <p:sldId id="302" r:id="rId53"/>
    <p:sldId id="303" r:id="rId54"/>
    <p:sldId id="304" r:id="rId55"/>
    <p:sldId id="305" r:id="rId56"/>
    <p:sldId id="340" r:id="rId57"/>
    <p:sldId id="306" r:id="rId58"/>
    <p:sldId id="341" r:id="rId59"/>
    <p:sldId id="309" r:id="rId60"/>
    <p:sldId id="342" r:id="rId61"/>
    <p:sldId id="310" r:id="rId62"/>
    <p:sldId id="308" r:id="rId63"/>
    <p:sldId id="307" r:id="rId64"/>
    <p:sldId id="311" r:id="rId65"/>
    <p:sldId id="312" r:id="rId66"/>
    <p:sldId id="313" r:id="rId67"/>
    <p:sldId id="314" r:id="rId68"/>
    <p:sldId id="315" r:id="rId69"/>
    <p:sldId id="343" r:id="rId70"/>
    <p:sldId id="316" r:id="rId71"/>
    <p:sldId id="344" r:id="rId72"/>
    <p:sldId id="317" r:id="rId73"/>
    <p:sldId id="345" r:id="rId74"/>
    <p:sldId id="318" r:id="rId75"/>
    <p:sldId id="346" r:id="rId76"/>
    <p:sldId id="319" r:id="rId77"/>
    <p:sldId id="347" r:id="rId78"/>
    <p:sldId id="320" r:id="rId79"/>
    <p:sldId id="348" r:id="rId80"/>
    <p:sldId id="321" r:id="rId81"/>
    <p:sldId id="322" r:id="rId82"/>
    <p:sldId id="323" r:id="rId83"/>
    <p:sldId id="324" r:id="rId84"/>
    <p:sldId id="325" r:id="rId85"/>
    <p:sldId id="326" r:id="rId86"/>
    <p:sldId id="349" r:id="rId87"/>
    <p:sldId id="327" r:id="rId88"/>
    <p:sldId id="350" r:id="rId89"/>
    <p:sldId id="328" r:id="rId90"/>
    <p:sldId id="329" r:id="rId91"/>
    <p:sldId id="330" r:id="rId92"/>
    <p:sldId id="331" r:id="rId93"/>
    <p:sldId id="332" r:id="rId94"/>
    <p:sldId id="351" r:id="rId95"/>
    <p:sldId id="333" r:id="rId9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4660"/>
  </p:normalViewPr>
  <p:slideViewPr>
    <p:cSldViewPr snapToGrid="0">
      <p:cViewPr varScale="1">
        <p:scale>
          <a:sx n="114" d="100"/>
          <a:sy n="114" d="100"/>
        </p:scale>
        <p:origin x="30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pt-BR" smtClean="0"/>
              <a:t>Clique para editar o título mestre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Editar estilos de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t-BR" smtClean="0"/>
              <a:t>Clique para editar o título mestre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Editar estilos de texto Mestre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Editar estilos de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pt-BR" smtClean="0"/>
              <a:t>Clique para editar o título mestre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smtClean="0"/>
              <a:t>Editar estilos de texto Mestre</a:t>
            </a:r>
          </a:p>
        </p:txBody>
      </p:sp>
      <p:sp>
        <p:nvSpPr>
          <p:cNvPr id="5" name="Date Placeholder 4"/>
          <p:cNvSpPr>
            <a:spLocks noGrp="1"/>
          </p:cNvSpPr>
          <p:nvPr>
            <p:ph type="dt" sz="half" idx="10"/>
          </p:nvPr>
        </p:nvSpPr>
        <p:spPr/>
        <p:txBody>
          <a:bodyPr/>
          <a:lstStyle/>
          <a:p>
            <a:fld id="{B61BEF0D-F0BB-DE4B-95CE-6DB70DBA9567}" type="datetimeFigureOut">
              <a:rPr lang="en-US" dirty="0"/>
              <a:pPr/>
              <a:t>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t-BR" smtClean="0"/>
              <a:t>Clique para editar o título mestre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Editar estilos de texto Mestre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smtClean="0"/>
              <a:t>Editar estilos de texto Mestre</a:t>
            </a:r>
          </a:p>
        </p:txBody>
      </p:sp>
      <p:sp>
        <p:nvSpPr>
          <p:cNvPr id="5" name="Date Placeholder 4"/>
          <p:cNvSpPr>
            <a:spLocks noGrp="1"/>
          </p:cNvSpPr>
          <p:nvPr>
            <p:ph type="dt" sz="half" idx="10"/>
          </p:nvPr>
        </p:nvSpPr>
        <p:spPr/>
        <p:txBody>
          <a:bodyPr/>
          <a:lstStyle/>
          <a:p>
            <a:fld id="{B61BEF0D-F0BB-DE4B-95CE-6DB70DBA9567}" type="datetimeFigureOut">
              <a:rPr lang="en-US" dirty="0"/>
              <a:pPr/>
              <a:t>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pt-BR" smtClean="0"/>
              <a:t>Clique para editar o título mestre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Editar estilos de texto Mestre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smtClean="0"/>
              <a:t>Editar estilos de texto Mestre</a:t>
            </a:r>
          </a:p>
        </p:txBody>
      </p:sp>
      <p:sp>
        <p:nvSpPr>
          <p:cNvPr id="5" name="Date Placeholder 4"/>
          <p:cNvSpPr>
            <a:spLocks noGrp="1"/>
          </p:cNvSpPr>
          <p:nvPr>
            <p:ph type="dt" sz="half" idx="10"/>
          </p:nvPr>
        </p:nvSpPr>
        <p:spPr/>
        <p:txBody>
          <a:bodyPr/>
          <a:lstStyle/>
          <a:p>
            <a:fld id="{B61BEF0D-F0BB-DE4B-95CE-6DB70DBA9567}" type="datetimeFigureOut">
              <a:rPr lang="en-US" dirty="0"/>
              <a:pPr/>
              <a:t>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anchor="t"/>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pt-BR" smtClean="0"/>
              <a:t>Clique para editar o título mestre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Editar estilos de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t-BR" smtClean="0"/>
              <a:t>Clique para editar o título mestre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pt-BR" smtClean="0"/>
              <a:t>Clique para editar o título mestre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5" name="Date Placeholder 4"/>
          <p:cNvSpPr>
            <a:spLocks noGrp="1"/>
          </p:cNvSpPr>
          <p:nvPr>
            <p:ph type="dt" sz="half" idx="10"/>
          </p:nvPr>
        </p:nvSpPr>
        <p:spPr/>
        <p:txBody>
          <a:bodyPr/>
          <a:lstStyle/>
          <a:p>
            <a:fld id="{B61BEF0D-F0BB-DE4B-95CE-6DB70DBA9567}" type="datetimeFigureOut">
              <a:rPr lang="en-US" dirty="0"/>
              <a:pPr/>
              <a:t>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5" name="Date Placeholder 4"/>
          <p:cNvSpPr>
            <a:spLocks noGrp="1"/>
          </p:cNvSpPr>
          <p:nvPr>
            <p:ph type="dt" sz="half" idx="10"/>
          </p:nvPr>
        </p:nvSpPr>
        <p:spPr/>
        <p:txBody>
          <a:bodyPr/>
          <a:lstStyle/>
          <a:p>
            <a:fld id="{B61BEF0D-F0BB-DE4B-95CE-6DB70DBA9567}" type="datetimeFigureOut">
              <a:rPr lang="en-US" dirty="0"/>
              <a:pPr/>
              <a:t>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2/9/2023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planalto.gov.br/ccivil_03/_ato2019-2022/2021/lei/L14133.htm#art7"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Autofit/>
          </a:bodyPr>
          <a:lstStyle/>
          <a:p>
            <a:r>
              <a:rPr lang="pt-BR" sz="3600" b="1" dirty="0" smtClean="0">
                <a:latin typeface="Bookman Old Style" panose="02050604050505020204" pitchFamily="18" charset="0"/>
              </a:rPr>
              <a:t>Concorrência ou Pregão na </a:t>
            </a:r>
            <a:r>
              <a:rPr lang="pt-BR" sz="3600" b="1" dirty="0">
                <a:latin typeface="Bookman Old Style" panose="02050604050505020204" pitchFamily="18" charset="0"/>
              </a:rPr>
              <a:t>f</a:t>
            </a:r>
            <a:r>
              <a:rPr lang="pt-BR" sz="3600" b="1" dirty="0" smtClean="0">
                <a:latin typeface="Bookman Old Style" panose="02050604050505020204" pitchFamily="18" charset="0"/>
              </a:rPr>
              <a:t>orma </a:t>
            </a:r>
            <a:r>
              <a:rPr lang="pt-BR" sz="3600" b="1" dirty="0">
                <a:latin typeface="Bookman Old Style" panose="02050604050505020204" pitchFamily="18" charset="0"/>
              </a:rPr>
              <a:t>e</a:t>
            </a:r>
            <a:r>
              <a:rPr lang="pt-BR" sz="3600" b="1" dirty="0" smtClean="0">
                <a:latin typeface="Bookman Old Style" panose="02050604050505020204" pitchFamily="18" charset="0"/>
              </a:rPr>
              <a:t>letrônica, quando adotado Menor Preço ou Maior Desconto</a:t>
            </a:r>
            <a:endParaRPr lang="pt-BR" sz="3600" dirty="0">
              <a:latin typeface="Bookman Old Style" panose="02050604050505020204" pitchFamily="18" charset="0"/>
            </a:endParaRPr>
          </a:p>
        </p:txBody>
      </p:sp>
      <p:sp>
        <p:nvSpPr>
          <p:cNvPr id="3" name="Subtítulo 2"/>
          <p:cNvSpPr>
            <a:spLocks noGrp="1"/>
          </p:cNvSpPr>
          <p:nvPr>
            <p:ph type="subTitle" idx="1"/>
          </p:nvPr>
        </p:nvSpPr>
        <p:spPr/>
        <p:txBody>
          <a:bodyPr/>
          <a:lstStyle/>
          <a:p>
            <a:r>
              <a:rPr lang="pt-BR" dirty="0" smtClean="0"/>
              <a:t>Prof. Antônio Noronha</a:t>
            </a:r>
            <a:endParaRPr lang="pt-BR" dirty="0"/>
          </a:p>
        </p:txBody>
      </p:sp>
    </p:spTree>
    <p:extLst>
      <p:ext uri="{BB962C8B-B14F-4D97-AF65-F5344CB8AC3E}">
        <p14:creationId xmlns:p14="http://schemas.microsoft.com/office/powerpoint/2010/main" val="41902479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pPr fontAlgn="base"/>
            <a:r>
              <a:rPr lang="pt-BR" dirty="0">
                <a:latin typeface="Bookman Old Style" panose="02050604050505020204" pitchFamily="18" charset="0"/>
              </a:rPr>
              <a:t>§ 2º Na hipótese de que trata o art. 2º, além do disposto no </a:t>
            </a:r>
            <a:r>
              <a:rPr lang="pt-BR" b="1" dirty="0">
                <a:latin typeface="Bookman Old Style" panose="02050604050505020204" pitchFamily="18" charset="0"/>
              </a:rPr>
              <a:t>caput</a:t>
            </a:r>
            <a:r>
              <a:rPr lang="pt-BR" dirty="0">
                <a:latin typeface="Bookman Old Style" panose="02050604050505020204" pitchFamily="18" charset="0"/>
              </a:rPr>
              <a:t>, </a:t>
            </a:r>
            <a:r>
              <a:rPr lang="pt-BR" b="1" dirty="0">
                <a:latin typeface="Bookman Old Style" panose="02050604050505020204" pitchFamily="18" charset="0"/>
              </a:rPr>
              <a:t>poderão ser utilizados sistemas próprios ou outros sistemas disponíveis no mercado, </a:t>
            </a:r>
            <a:r>
              <a:rPr lang="pt-BR" dirty="0">
                <a:latin typeface="Bookman Old Style" panose="02050604050505020204" pitchFamily="18" charset="0"/>
              </a:rPr>
              <a:t>desde que estejam integrados à Plataforma +Brasil, nos termos do Decreto nº 10.035, de 1º de outubro de 2019.</a:t>
            </a:r>
          </a:p>
          <a:p>
            <a:pPr fontAlgn="base"/>
            <a:r>
              <a:rPr lang="pt-BR" dirty="0">
                <a:latin typeface="Bookman Old Style" panose="02050604050505020204" pitchFamily="18" charset="0"/>
              </a:rPr>
              <a:t>§ 3º Os sistemas de que trata o § 2º deverão manter a integração com o Portal Nacional de Contratações Públicas (PNCP), </a:t>
            </a:r>
            <a:r>
              <a:rPr lang="pt-BR" b="1" dirty="0">
                <a:latin typeface="Bookman Old Style" panose="02050604050505020204" pitchFamily="18" charset="0"/>
              </a:rPr>
              <a:t>conforme o art. §1º  do 175 da Lei nº 14.133, de 2021.</a:t>
            </a:r>
          </a:p>
          <a:p>
            <a:pPr fontAlgn="base"/>
            <a:r>
              <a:rPr lang="pt-BR" dirty="0">
                <a:latin typeface="Bookman Old Style" panose="02050604050505020204" pitchFamily="18" charset="0"/>
              </a:rPr>
              <a:t>§ 4º Os órgãos e entidades da Administração Pública não integrantes da Administração Pública federal direta autárquica e fundacional, interessados em utilizar o sistema de que trata o </a:t>
            </a:r>
            <a:r>
              <a:rPr lang="pt-BR" b="1" dirty="0">
                <a:latin typeface="Bookman Old Style" panose="02050604050505020204" pitchFamily="18" charset="0"/>
              </a:rPr>
              <a:t>caput</a:t>
            </a:r>
            <a:r>
              <a:rPr lang="pt-BR" dirty="0">
                <a:latin typeface="Bookman Old Style" panose="02050604050505020204" pitchFamily="18" charset="0"/>
              </a:rPr>
              <a:t>, </a:t>
            </a:r>
            <a:r>
              <a:rPr lang="pt-BR" b="1" dirty="0">
                <a:latin typeface="Bookman Old Style" panose="02050604050505020204" pitchFamily="18" charset="0"/>
              </a:rPr>
              <a:t>poderão celebrar termo de acesso</a:t>
            </a:r>
            <a:r>
              <a:rPr lang="pt-BR" dirty="0">
                <a:latin typeface="Bookman Old Style" panose="02050604050505020204" pitchFamily="18" charset="0"/>
              </a:rPr>
              <a:t>, conforme disposto na Portaria nº 355, de 9 de agosto de 2019.</a:t>
            </a:r>
          </a:p>
          <a:p>
            <a:endParaRPr lang="pt-BR" dirty="0"/>
          </a:p>
        </p:txBody>
      </p:sp>
    </p:spTree>
    <p:extLst>
      <p:ext uri="{BB962C8B-B14F-4D97-AF65-F5344CB8AC3E}">
        <p14:creationId xmlns:p14="http://schemas.microsoft.com/office/powerpoint/2010/main" val="3978764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Fases da Licitação</a:t>
            </a:r>
            <a:endParaRPr lang="pt-BR" dirty="0"/>
          </a:p>
        </p:txBody>
      </p:sp>
      <p:sp>
        <p:nvSpPr>
          <p:cNvPr id="3" name="Espaço Reservado para Conteúdo 2"/>
          <p:cNvSpPr>
            <a:spLocks noGrp="1"/>
          </p:cNvSpPr>
          <p:nvPr>
            <p:ph idx="1"/>
          </p:nvPr>
        </p:nvSpPr>
        <p:spPr/>
        <p:txBody>
          <a:bodyPr/>
          <a:lstStyle/>
          <a:p>
            <a:pPr fontAlgn="base"/>
            <a:r>
              <a:rPr lang="pt-BR" dirty="0">
                <a:latin typeface="Bookman Old Style" panose="02050604050505020204" pitchFamily="18" charset="0"/>
              </a:rPr>
              <a:t>Art. 8º A realização da licitação pelo critério do menor preço ou maior desconto observará as seguintes fases sucessivas:</a:t>
            </a:r>
          </a:p>
          <a:p>
            <a:pPr fontAlgn="base"/>
            <a:r>
              <a:rPr lang="pt-BR" dirty="0">
                <a:latin typeface="Bookman Old Style" panose="02050604050505020204" pitchFamily="18" charset="0"/>
              </a:rPr>
              <a:t>I - preparatória;</a:t>
            </a:r>
          </a:p>
          <a:p>
            <a:pPr fontAlgn="base"/>
            <a:r>
              <a:rPr lang="pt-BR" dirty="0">
                <a:latin typeface="Bookman Old Style" panose="02050604050505020204" pitchFamily="18" charset="0"/>
              </a:rPr>
              <a:t>II - divulgação do edital de licitação;</a:t>
            </a:r>
          </a:p>
          <a:p>
            <a:pPr fontAlgn="base"/>
            <a:r>
              <a:rPr lang="pt-BR" dirty="0">
                <a:latin typeface="Bookman Old Style" panose="02050604050505020204" pitchFamily="18" charset="0"/>
              </a:rPr>
              <a:t>III - apresentação de propostas e lances;</a:t>
            </a:r>
          </a:p>
          <a:p>
            <a:pPr fontAlgn="base"/>
            <a:r>
              <a:rPr lang="pt-BR" dirty="0">
                <a:latin typeface="Bookman Old Style" panose="02050604050505020204" pitchFamily="18" charset="0"/>
              </a:rPr>
              <a:t>IV - julgamento;</a:t>
            </a:r>
          </a:p>
          <a:p>
            <a:pPr fontAlgn="base"/>
            <a:r>
              <a:rPr lang="pt-BR" dirty="0">
                <a:latin typeface="Bookman Old Style" panose="02050604050505020204" pitchFamily="18" charset="0"/>
              </a:rPr>
              <a:t>V - habilitação;</a:t>
            </a:r>
          </a:p>
          <a:p>
            <a:pPr fontAlgn="base"/>
            <a:r>
              <a:rPr lang="pt-BR" dirty="0">
                <a:latin typeface="Bookman Old Style" panose="02050604050505020204" pitchFamily="18" charset="0"/>
              </a:rPr>
              <a:t>VI - recursal; e</a:t>
            </a:r>
          </a:p>
          <a:p>
            <a:pPr fontAlgn="base"/>
            <a:r>
              <a:rPr lang="pt-BR" dirty="0">
                <a:latin typeface="Bookman Old Style" panose="02050604050505020204" pitchFamily="18" charset="0"/>
              </a:rPr>
              <a:t>VII - homologação.</a:t>
            </a:r>
          </a:p>
          <a:p>
            <a:endParaRPr lang="pt-BR" dirty="0">
              <a:latin typeface="Bookman Old Style" panose="02050604050505020204" pitchFamily="18" charset="0"/>
            </a:endParaRPr>
          </a:p>
        </p:txBody>
      </p:sp>
    </p:spTree>
    <p:extLst>
      <p:ext uri="{BB962C8B-B14F-4D97-AF65-F5344CB8AC3E}">
        <p14:creationId xmlns:p14="http://schemas.microsoft.com/office/powerpoint/2010/main" val="2236549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92500" lnSpcReduction="10000"/>
          </a:bodyPr>
          <a:lstStyle/>
          <a:p>
            <a:pPr fontAlgn="base"/>
            <a:r>
              <a:rPr lang="pt-BR" dirty="0">
                <a:latin typeface="Bookman Old Style" panose="02050604050505020204" pitchFamily="18" charset="0"/>
              </a:rPr>
              <a:t>§ 1º A fase referida no inciso V do </a:t>
            </a:r>
            <a:r>
              <a:rPr lang="pt-BR" b="1" dirty="0">
                <a:latin typeface="Bookman Old Style" panose="02050604050505020204" pitchFamily="18" charset="0"/>
              </a:rPr>
              <a:t>caput</a:t>
            </a:r>
            <a:r>
              <a:rPr lang="pt-BR" dirty="0">
                <a:latin typeface="Bookman Old Style" panose="02050604050505020204" pitchFamily="18" charset="0"/>
              </a:rPr>
              <a:t> deste artigo poderá, mediante ato motivado com explicitação dos benefícios decorrentes, anteceder as fases referidas nos incisos III e IV do </a:t>
            </a:r>
            <a:r>
              <a:rPr lang="pt-BR" b="1" dirty="0">
                <a:latin typeface="Bookman Old Style" panose="02050604050505020204" pitchFamily="18" charset="0"/>
              </a:rPr>
              <a:t>caput</a:t>
            </a:r>
            <a:r>
              <a:rPr lang="pt-BR" dirty="0">
                <a:latin typeface="Bookman Old Style" panose="02050604050505020204" pitchFamily="18" charset="0"/>
              </a:rPr>
              <a:t> deste artigo, desde que expressamente previsto no edital de licitação e observados os seguintes requisitos, nesta ordem</a:t>
            </a:r>
            <a:r>
              <a:rPr lang="pt-BR" dirty="0" smtClean="0">
                <a:latin typeface="Bookman Old Style" panose="02050604050505020204" pitchFamily="18" charset="0"/>
              </a:rPr>
              <a:t>:</a:t>
            </a:r>
          </a:p>
          <a:p>
            <a:pPr fontAlgn="base"/>
            <a:r>
              <a:rPr lang="pt-BR" dirty="0" smtClean="0">
                <a:latin typeface="Bookman Old Style" panose="02050604050505020204" pitchFamily="18" charset="0"/>
              </a:rPr>
              <a:t>I </a:t>
            </a:r>
            <a:r>
              <a:rPr lang="pt-BR" dirty="0">
                <a:latin typeface="Bookman Old Style" panose="02050604050505020204" pitchFamily="18" charset="0"/>
              </a:rPr>
              <a:t>- os licitantes apresentarão simultaneamente os documentos de habilitação e as propostas com o preço ou o maior desconto, observado o disposto no § 1º do art. 36 e no § 1º do art. 39;</a:t>
            </a:r>
          </a:p>
          <a:p>
            <a:r>
              <a:rPr lang="pt-BR" sz="1300" i="1" dirty="0">
                <a:latin typeface="Bookman Old Style" panose="02050604050505020204" pitchFamily="18" charset="0"/>
              </a:rPr>
              <a:t>§ 1º </a:t>
            </a:r>
            <a:r>
              <a:rPr lang="pt-BR" sz="1300" i="1" dirty="0" smtClean="0">
                <a:latin typeface="Bookman Old Style" panose="02050604050505020204" pitchFamily="18" charset="0"/>
              </a:rPr>
              <a:t>art. 36 - A </a:t>
            </a:r>
            <a:r>
              <a:rPr lang="pt-BR" sz="1300" i="1" dirty="0">
                <a:latin typeface="Bookman Old Style" panose="02050604050505020204" pitchFamily="18" charset="0"/>
              </a:rPr>
              <a:t>documentação exigida para fins de habilitação jurídica, fiscal, social e trabalhista e econômico-financeira, desde que previsto no edital de licitação, poderá ser substituída pelo registro cadastral no </a:t>
            </a:r>
            <a:r>
              <a:rPr lang="pt-BR" sz="1300" i="1" dirty="0" err="1">
                <a:latin typeface="Bookman Old Style" panose="02050604050505020204" pitchFamily="18" charset="0"/>
              </a:rPr>
              <a:t>Sicaf</a:t>
            </a:r>
            <a:r>
              <a:rPr lang="pt-BR" sz="1300" i="1" dirty="0">
                <a:latin typeface="Bookman Old Style" panose="02050604050505020204" pitchFamily="18" charset="0"/>
              </a:rPr>
              <a:t> ou em sistemas semelhantes mantidos pelos Estados, pelo Distrito Federal ou pelos Municípios, quando a licitação for realizada por esses entes federativos</a:t>
            </a:r>
            <a:r>
              <a:rPr lang="pt-BR" sz="1300" i="1" dirty="0" smtClean="0">
                <a:latin typeface="Bookman Old Style" panose="02050604050505020204" pitchFamily="18" charset="0"/>
              </a:rPr>
              <a:t>.</a:t>
            </a:r>
          </a:p>
          <a:p>
            <a:r>
              <a:rPr lang="pt-BR" sz="1300" i="1" dirty="0">
                <a:latin typeface="Bookman Old Style" panose="02050604050505020204" pitchFamily="18" charset="0"/>
              </a:rPr>
              <a:t>§ 1º Os documentos exigidos para habilitação que não estejam contemplados no </a:t>
            </a:r>
            <a:r>
              <a:rPr lang="pt-BR" sz="1300" i="1" dirty="0" err="1">
                <a:latin typeface="Bookman Old Style" panose="02050604050505020204" pitchFamily="18" charset="0"/>
              </a:rPr>
              <a:t>Sicaf</a:t>
            </a:r>
            <a:r>
              <a:rPr lang="pt-BR" sz="1300" i="1" dirty="0">
                <a:latin typeface="Bookman Old Style" panose="02050604050505020204" pitchFamily="18" charset="0"/>
              </a:rPr>
              <a:t> serão enviados por meio do sistema, quando solicitado pelo agente de contratação, ou comissão de contratação quando o substituir, até a conclusão da fase de habilitação.</a:t>
            </a:r>
          </a:p>
          <a:p>
            <a:endParaRPr lang="pt-BR" sz="1300" dirty="0"/>
          </a:p>
          <a:p>
            <a:endParaRPr lang="pt-BR" dirty="0"/>
          </a:p>
        </p:txBody>
      </p:sp>
    </p:spTree>
    <p:extLst>
      <p:ext uri="{BB962C8B-B14F-4D97-AF65-F5344CB8AC3E}">
        <p14:creationId xmlns:p14="http://schemas.microsoft.com/office/powerpoint/2010/main" val="199593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a:bodyPr>
          <a:lstStyle/>
          <a:p>
            <a:r>
              <a:rPr lang="pt-BR" dirty="0">
                <a:latin typeface="Bookman Old Style" panose="02050604050505020204" pitchFamily="18" charset="0"/>
              </a:rPr>
              <a:t>II - o agente de contratação ou comissão de contratação, quando o substituir, na abertura da sessão pública, deverá informar no sistema o prazo para a verificação dos documentos de habilitação, a que se refere o inciso I, e a data e o horário para manifestação da intenção de recorrer do resultado da habilitação, nos termos do art. </a:t>
            </a:r>
            <a:r>
              <a:rPr lang="pt-BR" dirty="0" smtClean="0">
                <a:latin typeface="Bookman Old Style" panose="02050604050505020204" pitchFamily="18" charset="0"/>
              </a:rPr>
              <a:t>40 (fase recursal);</a:t>
            </a:r>
          </a:p>
          <a:p>
            <a:pPr fontAlgn="base"/>
            <a:r>
              <a:rPr lang="pt-BR" dirty="0">
                <a:latin typeface="Bookman Old Style" panose="02050604050505020204" pitchFamily="18" charset="0"/>
              </a:rPr>
              <a:t>III - serão verificados os documentos de habilitação de todos os licitantes, observado o disposto no § 3º do art. 39; e</a:t>
            </a:r>
          </a:p>
          <a:p>
            <a:pPr fontAlgn="base"/>
            <a:r>
              <a:rPr lang="pt-BR" dirty="0">
                <a:latin typeface="Bookman Old Style" panose="02050604050505020204" pitchFamily="18" charset="0"/>
              </a:rPr>
              <a:t>IV -  serão convocados para envio de lances apenas os licitantes habilitados.</a:t>
            </a:r>
          </a:p>
          <a:p>
            <a:r>
              <a:rPr lang="pt-BR" sz="1200" i="1" dirty="0">
                <a:latin typeface="Bookman Old Style" panose="02050604050505020204" pitchFamily="18" charset="0"/>
              </a:rPr>
              <a:t>§ 3º  </a:t>
            </a:r>
            <a:r>
              <a:rPr lang="pt-BR" sz="1200" i="1" dirty="0" smtClean="0">
                <a:latin typeface="Bookman Old Style" panose="02050604050505020204" pitchFamily="18" charset="0"/>
              </a:rPr>
              <a:t>do art. 39 -Na </a:t>
            </a:r>
            <a:r>
              <a:rPr lang="pt-BR" sz="1200" i="1" dirty="0">
                <a:latin typeface="Bookman Old Style" panose="02050604050505020204" pitchFamily="18" charset="0"/>
              </a:rPr>
              <a:t>hipótese do § 2º, serão exigidos os documentos relativos à regularidade fiscal, em qualquer caso, somente em momento posterior ao julgamento das propostas, e apenas do licitante mais bem classificado, nos termos do inciso III do art. 63 da Lei nº 14.133, de 2021.</a:t>
            </a:r>
          </a:p>
          <a:p>
            <a:endParaRPr lang="pt-BR" dirty="0">
              <a:latin typeface="Bookman Old Style" panose="02050604050505020204" pitchFamily="18" charset="0"/>
            </a:endParaRPr>
          </a:p>
          <a:p>
            <a:endParaRPr lang="pt-BR" dirty="0">
              <a:latin typeface="Bookman Old Style" panose="02050604050505020204" pitchFamily="18" charset="0"/>
            </a:endParaRPr>
          </a:p>
        </p:txBody>
      </p:sp>
    </p:spTree>
    <p:extLst>
      <p:ext uri="{BB962C8B-B14F-4D97-AF65-F5344CB8AC3E}">
        <p14:creationId xmlns:p14="http://schemas.microsoft.com/office/powerpoint/2010/main" val="166322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pPr fontAlgn="base"/>
            <a:r>
              <a:rPr lang="pt-BR" dirty="0"/>
              <a:t>§ 2º Eventual postergação do prazo a que se refere o inciso II do § 1º deve ser comunicada tempestivamente via sistema, de forma a não cercear o direito de recorrer do licitante.</a:t>
            </a:r>
          </a:p>
          <a:p>
            <a:pPr fontAlgn="base"/>
            <a:r>
              <a:rPr lang="pt-BR" dirty="0"/>
              <a:t>§ 3º Na adoção da modalidade de licitação diálogo competitivo, na forma do disposto no inciso III do art. 4º, serão observadas as fases próprias desta modalidade, nos termos do art. 32 da Lei nº 14.133, de 2021.</a:t>
            </a:r>
          </a:p>
          <a:p>
            <a:endParaRPr lang="pt-BR" dirty="0"/>
          </a:p>
        </p:txBody>
      </p:sp>
    </p:spTree>
    <p:extLst>
      <p:ext uri="{BB962C8B-B14F-4D97-AF65-F5344CB8AC3E}">
        <p14:creationId xmlns:p14="http://schemas.microsoft.com/office/powerpoint/2010/main" val="212809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Parâmetros do critério de julgamento</a:t>
            </a:r>
            <a:r>
              <a:rPr lang="pt-BR" dirty="0"/>
              <a:t/>
            </a:r>
            <a:br>
              <a:rPr lang="pt-BR" dirty="0"/>
            </a:br>
            <a:endParaRPr lang="pt-BR" dirty="0"/>
          </a:p>
        </p:txBody>
      </p:sp>
      <p:sp>
        <p:nvSpPr>
          <p:cNvPr id="3" name="Espaço Reservado para Conteúdo 2"/>
          <p:cNvSpPr>
            <a:spLocks noGrp="1"/>
          </p:cNvSpPr>
          <p:nvPr>
            <p:ph idx="1"/>
          </p:nvPr>
        </p:nvSpPr>
        <p:spPr/>
        <p:txBody>
          <a:bodyPr>
            <a:normAutofit fontScale="92500" lnSpcReduction="10000"/>
          </a:bodyPr>
          <a:lstStyle/>
          <a:p>
            <a:pPr fontAlgn="base"/>
            <a:r>
              <a:rPr lang="pt-BR" dirty="0"/>
              <a:t>Art. 9º O critério de julgamento por menor preço ou maior desconto considerará o menor dispêndio para a Administração, atendidos os parâmetros mínimos de qualidade definidos no edital de licitação.</a:t>
            </a:r>
          </a:p>
          <a:p>
            <a:pPr fontAlgn="base"/>
            <a:r>
              <a:rPr lang="pt-BR" dirty="0"/>
              <a:t>§ 1º Os custos indiretos, relacionados às despesas de manutenção, utilização, reposição, depreciação e impacto ambiental, entre outros fatores vinculados ao seu ciclo de vida, poderão ser considerados para a definição do menor dispêndio, sempre que objetivamente mensuráveis, conforme parâmetros definidos em regulamento, de acordo com o § 1º do art. 34 da Lei nº 14.133, de 2021</a:t>
            </a:r>
            <a:r>
              <a:rPr lang="pt-BR" dirty="0" smtClean="0"/>
              <a:t>. </a:t>
            </a:r>
            <a:r>
              <a:rPr lang="pt-BR" sz="1500" i="1" dirty="0" smtClean="0"/>
              <a:t>(</a:t>
            </a:r>
            <a:r>
              <a:rPr lang="pt-BR" sz="1500" i="1" dirty="0"/>
              <a:t>§ 1º Os custos indiretos, relacionados com as despesas de manutenção, utilização, reposição, depreciação e impacto ambiental do objeto licitado, entre outros fatores vinculados ao seu ciclo de vida, poderão ser considerados para a definição do menor dispêndio, sempre que objetivamente mensuráveis, conforme disposto em </a:t>
            </a:r>
            <a:r>
              <a:rPr lang="pt-BR" sz="1500" i="1" dirty="0" smtClean="0"/>
              <a:t>regulamento).</a:t>
            </a:r>
            <a:endParaRPr lang="pt-BR" sz="1500" i="1" dirty="0"/>
          </a:p>
          <a:p>
            <a:pPr fontAlgn="base"/>
            <a:r>
              <a:rPr lang="pt-BR" dirty="0"/>
              <a:t>§ 2º O julgamento por maior desconto terá como referência o preço global fixado no edital de licitação ou tabela de preços praticada no mercado, e o desconto será estendido aos eventuais termos aditivos.</a:t>
            </a:r>
          </a:p>
          <a:p>
            <a:endParaRPr lang="pt-BR" dirty="0"/>
          </a:p>
        </p:txBody>
      </p:sp>
    </p:spTree>
    <p:extLst>
      <p:ext uri="{BB962C8B-B14F-4D97-AF65-F5344CB8AC3E}">
        <p14:creationId xmlns:p14="http://schemas.microsoft.com/office/powerpoint/2010/main" val="1573411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fontAlgn="base"/>
            <a:r>
              <a:rPr lang="pt-BR" dirty="0"/>
              <a:t>DA CONDUÇÃO DO PROCESSO</a:t>
            </a:r>
            <a:br>
              <a:rPr lang="pt-BR" dirty="0"/>
            </a:br>
            <a:r>
              <a:rPr lang="pt-BR" b="1" dirty="0"/>
              <a:t>Agente de contratação ou comissão de contratação</a:t>
            </a:r>
            <a:r>
              <a:rPr lang="pt-BR" dirty="0"/>
              <a:t/>
            </a:r>
            <a:br>
              <a:rPr lang="pt-BR" dirty="0"/>
            </a:br>
            <a:endParaRPr lang="pt-BR" dirty="0"/>
          </a:p>
        </p:txBody>
      </p:sp>
      <p:sp>
        <p:nvSpPr>
          <p:cNvPr id="3" name="Espaço Reservado para Conteúdo 2"/>
          <p:cNvSpPr>
            <a:spLocks noGrp="1"/>
          </p:cNvSpPr>
          <p:nvPr>
            <p:ph idx="1"/>
          </p:nvPr>
        </p:nvSpPr>
        <p:spPr/>
        <p:txBody>
          <a:bodyPr/>
          <a:lstStyle/>
          <a:p>
            <a:pPr fontAlgn="base"/>
            <a:r>
              <a:rPr lang="pt-BR" dirty="0"/>
              <a:t>Art. 10. A licitação, na forma eletrônica, será conduzida pelo agente de contratação ou pela comissão de contratação, quando o substituir, nos termos do disposto no § 2º do art. 8º da Lei nº 14.133, de 2021.</a:t>
            </a:r>
          </a:p>
          <a:p>
            <a:r>
              <a:rPr lang="pt-BR" sz="1400" i="1" dirty="0" smtClean="0"/>
              <a:t>(§ </a:t>
            </a:r>
            <a:r>
              <a:rPr lang="pt-BR" sz="1400" i="1" dirty="0"/>
              <a:t>2º Em licitação que envolva bens ou serviços especiais, desde que observados os requisitos estabelecidos no </a:t>
            </a:r>
            <a:r>
              <a:rPr lang="pt-BR" sz="1400" i="1" dirty="0">
                <a:hlinkClick r:id="rId2"/>
              </a:rPr>
              <a:t>art. 7º desta Lei</a:t>
            </a:r>
            <a:r>
              <a:rPr lang="pt-BR" sz="1400" i="1" dirty="0"/>
              <a:t>, o agente de contratação poderá ser substituído por comissão de contratação formada por, no mínimo, 3 (três) membros, que responderão solidariamente por todos os atos praticados pela comissão, ressalvado o membro que expressar posição individual divergente fundamentada e registrada em ata lavrada na reunião em que houver sido tomada a </a:t>
            </a:r>
            <a:r>
              <a:rPr lang="pt-BR" sz="1400" i="1" dirty="0" smtClean="0"/>
              <a:t>decisão).</a:t>
            </a:r>
            <a:endParaRPr lang="pt-BR" sz="1400" i="1" dirty="0"/>
          </a:p>
        </p:txBody>
      </p:sp>
    </p:spTree>
    <p:extLst>
      <p:ext uri="{BB962C8B-B14F-4D97-AF65-F5344CB8AC3E}">
        <p14:creationId xmlns:p14="http://schemas.microsoft.com/office/powerpoint/2010/main" val="2779949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r>
              <a:rPr lang="pt-BR" sz="2400" dirty="0"/>
              <a:t>Parágrafo único. A designação e atuação do agente de contratação, da equipe de apoio e da comissão de contratação deverão ser estabelecidas de acordo com as regras definidas em regulamento, conforme disposto no § 3º do art. 8º da Lei nº 14.133, de 2021.</a:t>
            </a:r>
          </a:p>
          <a:p>
            <a:r>
              <a:rPr lang="pt-BR" sz="1600" i="1" dirty="0" smtClean="0"/>
              <a:t>(</a:t>
            </a:r>
            <a:r>
              <a:rPr lang="pt-BR" sz="1600" i="1" dirty="0"/>
              <a:t>§ 3º As regras relativas à atuação do agente de contratação e da equipe de apoio, ao funcionamento da comissão de contratação e à atuação de fiscais e gestores de contratos de que trata esta Lei serão estabelecidas em regulamento, e deverá ser prevista a possibilidade de eles contarem com o apoio dos órgãos de assessoramento jurídico e de controle interno para o desempenho das funções essenciais à execução do disposto nesta </a:t>
            </a:r>
            <a:r>
              <a:rPr lang="pt-BR" sz="1600" i="1" dirty="0" smtClean="0"/>
              <a:t>Lei).</a:t>
            </a:r>
            <a:endParaRPr lang="pt-BR" sz="1600" i="1" dirty="0"/>
          </a:p>
        </p:txBody>
      </p:sp>
    </p:spTree>
    <p:extLst>
      <p:ext uri="{BB962C8B-B14F-4D97-AF65-F5344CB8AC3E}">
        <p14:creationId xmlns:p14="http://schemas.microsoft.com/office/powerpoint/2010/main" val="2161798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fontAlgn="base"/>
            <a:r>
              <a:rPr lang="pt-BR" dirty="0"/>
              <a:t>DA FASE PREPARATÓRIA</a:t>
            </a:r>
            <a:br>
              <a:rPr lang="pt-BR" dirty="0"/>
            </a:br>
            <a:r>
              <a:rPr lang="pt-BR" b="1" dirty="0"/>
              <a:t>Orientações gerais</a:t>
            </a:r>
            <a:r>
              <a:rPr lang="pt-BR" dirty="0"/>
              <a:t/>
            </a:r>
            <a:br>
              <a:rPr lang="pt-BR" dirty="0"/>
            </a:br>
            <a:endParaRPr lang="pt-BR" dirty="0"/>
          </a:p>
        </p:txBody>
      </p:sp>
      <p:sp>
        <p:nvSpPr>
          <p:cNvPr id="3" name="Espaço Reservado para Conteúdo 2"/>
          <p:cNvSpPr>
            <a:spLocks noGrp="1"/>
          </p:cNvSpPr>
          <p:nvPr>
            <p:ph idx="1"/>
          </p:nvPr>
        </p:nvSpPr>
        <p:spPr/>
        <p:txBody>
          <a:bodyPr>
            <a:normAutofit fontScale="92500"/>
          </a:bodyPr>
          <a:lstStyle/>
          <a:p>
            <a:r>
              <a:rPr lang="pt-BR" sz="2000" dirty="0"/>
              <a:t>Art. 11. A fase preparatória do processo licitatório deve compatibilizar-se com o Plano de Contratações Anual e com as leis orçamentárias, bem como abordar todas as considerações técnicas, mercadológicas e de gestão que podem interferir na contratação, compreendidos os documentos e procedimentos necessários de que dispõe o art. 18 da Lei nº 14.133, de </a:t>
            </a:r>
            <a:r>
              <a:rPr lang="pt-BR" sz="2000" dirty="0" smtClean="0"/>
              <a:t>2021(Fase Preparatória), </a:t>
            </a:r>
            <a:r>
              <a:rPr lang="pt-BR" sz="2000" dirty="0"/>
              <a:t>observada a modalidade de licitação adotada, nos termos do art. </a:t>
            </a:r>
            <a:r>
              <a:rPr lang="pt-BR" sz="2000" dirty="0" smtClean="0"/>
              <a:t>4º desta IN.</a:t>
            </a:r>
          </a:p>
          <a:p>
            <a:r>
              <a:rPr lang="pt-BR" sz="2000" dirty="0"/>
              <a:t>Parágrafo único. Os preceitos do desenvolvimento sustentável serão observados na fase preparatória da licitação, em suas dimensões econômica, social, ambiental e cultural, no mínimo, com base nos planos de gestão de logística sustentável dos órgãos e das entidades.</a:t>
            </a:r>
          </a:p>
          <a:p>
            <a:endParaRPr lang="pt-BR" dirty="0"/>
          </a:p>
        </p:txBody>
      </p:sp>
    </p:spTree>
    <p:extLst>
      <p:ext uri="{BB962C8B-B14F-4D97-AF65-F5344CB8AC3E}">
        <p14:creationId xmlns:p14="http://schemas.microsoft.com/office/powerpoint/2010/main" val="1341704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Orçamento estimado sigiloso</a:t>
            </a:r>
            <a:r>
              <a:rPr lang="pt-BR" dirty="0"/>
              <a:t/>
            </a:r>
            <a:br>
              <a:rPr lang="pt-BR" dirty="0"/>
            </a:br>
            <a:endParaRPr lang="pt-BR" dirty="0"/>
          </a:p>
        </p:txBody>
      </p:sp>
      <p:sp>
        <p:nvSpPr>
          <p:cNvPr id="3" name="Espaço Reservado para Conteúdo 2"/>
          <p:cNvSpPr>
            <a:spLocks noGrp="1"/>
          </p:cNvSpPr>
          <p:nvPr>
            <p:ph idx="1"/>
          </p:nvPr>
        </p:nvSpPr>
        <p:spPr/>
        <p:txBody>
          <a:bodyPr/>
          <a:lstStyle/>
          <a:p>
            <a:pPr fontAlgn="base"/>
            <a:r>
              <a:rPr lang="pt-BR" dirty="0"/>
              <a:t>Art. 12.  Desde que justificado, o orçamento estimado da contratação poderá ter caráter sigiloso, sem prejuízo da divulgação do detalhamento dos quantitativos e das demais informações necessárias para a elaboração das propostas.</a:t>
            </a:r>
          </a:p>
          <a:p>
            <a:pPr fontAlgn="base"/>
            <a:r>
              <a:rPr lang="pt-BR" dirty="0"/>
              <a:t>§ 1º Para fins do disposto no </a:t>
            </a:r>
            <a:r>
              <a:rPr lang="pt-BR" b="1" dirty="0"/>
              <a:t>caput</a:t>
            </a:r>
            <a:r>
              <a:rPr lang="pt-BR" dirty="0"/>
              <a:t>, o orçamento estimado para a contratação não será tornado público antes de definido o resultado do julgamento das propostas, observado o § 1º do art. </a:t>
            </a:r>
            <a:r>
              <a:rPr lang="pt-BR" dirty="0" smtClean="0"/>
              <a:t>30 desta IN.</a:t>
            </a:r>
            <a:endParaRPr lang="pt-BR" dirty="0"/>
          </a:p>
          <a:p>
            <a:pPr fontAlgn="base"/>
            <a:r>
              <a:rPr lang="pt-BR" dirty="0"/>
              <a:t>§ 2º O caráter sigiloso do orçamento estimado para a contratação não prevalecerá para os órgãos de controle interno e externo.</a:t>
            </a:r>
          </a:p>
          <a:p>
            <a:pPr fontAlgn="base"/>
            <a:r>
              <a:rPr lang="pt-BR" dirty="0"/>
              <a:t>§ 3º Nas hipóteses em que for adotado o critério de julgamento pelo maior desconto, o valor estimado ou o valor de referência para aplicação do desconto constará obrigatoriamente do edital de licitação.</a:t>
            </a:r>
          </a:p>
          <a:p>
            <a:endParaRPr lang="pt-BR" dirty="0"/>
          </a:p>
        </p:txBody>
      </p:sp>
    </p:spTree>
    <p:extLst>
      <p:ext uri="{BB962C8B-B14F-4D97-AF65-F5344CB8AC3E}">
        <p14:creationId xmlns:p14="http://schemas.microsoft.com/office/powerpoint/2010/main" val="1651336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INSTRUÇÃO NORMATIVA SEGES/ME Nº 73, DE 30 DE SETEMBRO DE 2022</a:t>
            </a:r>
            <a:r>
              <a:rPr lang="pt-BR" dirty="0"/>
              <a:t/>
            </a:r>
            <a:br>
              <a:rPr lang="pt-BR" dirty="0"/>
            </a:br>
            <a:endParaRPr lang="pt-BR" dirty="0"/>
          </a:p>
        </p:txBody>
      </p:sp>
      <p:sp>
        <p:nvSpPr>
          <p:cNvPr id="3" name="Espaço Reservado para Conteúdo 2"/>
          <p:cNvSpPr>
            <a:spLocks noGrp="1"/>
          </p:cNvSpPr>
          <p:nvPr>
            <p:ph idx="1"/>
          </p:nvPr>
        </p:nvSpPr>
        <p:spPr/>
        <p:txBody>
          <a:bodyPr/>
          <a:lstStyle/>
          <a:p>
            <a:pPr fontAlgn="base"/>
            <a:r>
              <a:rPr lang="pt-BR" dirty="0">
                <a:latin typeface="Bookman Old Style" panose="02050604050505020204" pitchFamily="18" charset="0"/>
              </a:rPr>
              <a:t>Art. 1º Esta Instrução Normativa dispõe sobre a licitação pelo critério de julgamento por menor preço ou maior desconto, </a:t>
            </a:r>
            <a:r>
              <a:rPr lang="pt-BR" b="1" dirty="0">
                <a:latin typeface="Bookman Old Style" panose="02050604050505020204" pitchFamily="18" charset="0"/>
              </a:rPr>
              <a:t>na forma eletrônica</a:t>
            </a:r>
            <a:r>
              <a:rPr lang="pt-BR" dirty="0">
                <a:latin typeface="Bookman Old Style" panose="02050604050505020204" pitchFamily="18" charset="0"/>
              </a:rPr>
              <a:t>, para a contratação de bens, serviços e obras, no âmbito da Administração Pública federal direta, autárquica e fundacional</a:t>
            </a:r>
            <a:r>
              <a:rPr lang="pt-BR" dirty="0" smtClean="0">
                <a:latin typeface="Bookman Old Style" panose="02050604050505020204" pitchFamily="18" charset="0"/>
              </a:rPr>
              <a:t>.</a:t>
            </a:r>
          </a:p>
          <a:p>
            <a:pPr marL="0" indent="0" fontAlgn="base">
              <a:buNone/>
            </a:pPr>
            <a:endParaRPr lang="pt-BR" dirty="0">
              <a:latin typeface="Bookman Old Style" panose="02050604050505020204" pitchFamily="18" charset="0"/>
            </a:endParaRPr>
          </a:p>
          <a:p>
            <a:pPr fontAlgn="base"/>
            <a:r>
              <a:rPr lang="pt-BR" dirty="0">
                <a:latin typeface="Bookman Old Style" panose="02050604050505020204" pitchFamily="18" charset="0"/>
              </a:rPr>
              <a:t>§ 1º É obrigatória a utilização da forma eletrônica nas licitações de que trata esta Instrução Normativa pelos órgãos e entidades de que trata o </a:t>
            </a:r>
            <a:r>
              <a:rPr lang="pt-BR" b="1" dirty="0">
                <a:latin typeface="Bookman Old Style" panose="02050604050505020204" pitchFamily="18" charset="0"/>
              </a:rPr>
              <a:t>caput</a:t>
            </a:r>
            <a:r>
              <a:rPr lang="pt-BR" dirty="0" smtClean="0">
                <a:latin typeface="Bookman Old Style" panose="02050604050505020204" pitchFamily="18" charset="0"/>
              </a:rPr>
              <a:t>.</a:t>
            </a:r>
            <a:endParaRPr lang="pt-BR" dirty="0">
              <a:latin typeface="Bookman Old Style" panose="02050604050505020204" pitchFamily="18" charset="0"/>
            </a:endParaRPr>
          </a:p>
        </p:txBody>
      </p:sp>
    </p:spTree>
    <p:extLst>
      <p:ext uri="{BB962C8B-B14F-4D97-AF65-F5344CB8AC3E}">
        <p14:creationId xmlns:p14="http://schemas.microsoft.com/office/powerpoint/2010/main" val="96024813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Do licitante</a:t>
            </a:r>
            <a:r>
              <a:rPr lang="pt-BR" dirty="0"/>
              <a:t/>
            </a:r>
            <a:br>
              <a:rPr lang="pt-BR" dirty="0"/>
            </a:br>
            <a:endParaRPr lang="pt-BR" dirty="0"/>
          </a:p>
        </p:txBody>
      </p:sp>
      <p:sp>
        <p:nvSpPr>
          <p:cNvPr id="3" name="Espaço Reservado para Conteúdo 2"/>
          <p:cNvSpPr>
            <a:spLocks noGrp="1"/>
          </p:cNvSpPr>
          <p:nvPr>
            <p:ph idx="1"/>
          </p:nvPr>
        </p:nvSpPr>
        <p:spPr/>
        <p:txBody>
          <a:bodyPr/>
          <a:lstStyle/>
          <a:p>
            <a:pPr fontAlgn="base"/>
            <a:r>
              <a:rPr lang="pt-BR" dirty="0"/>
              <a:t>Art. 13.  Caberá ao licitante interessado em participar da licitação, na forma eletrônica:</a:t>
            </a:r>
          </a:p>
          <a:p>
            <a:pPr fontAlgn="base"/>
            <a:r>
              <a:rPr lang="pt-BR" dirty="0"/>
              <a:t>I - credenciar-se previamente no </a:t>
            </a:r>
            <a:r>
              <a:rPr lang="pt-BR" dirty="0" err="1"/>
              <a:t>Sicaf</a:t>
            </a:r>
            <a:r>
              <a:rPr lang="pt-BR" dirty="0"/>
              <a:t> ou, na hipótese de que trata o § 2º do art. 7º</a:t>
            </a:r>
            <a:r>
              <a:rPr lang="pt-BR" dirty="0" smtClean="0"/>
              <a:t>, (sistemas próprios) </a:t>
            </a:r>
            <a:r>
              <a:rPr lang="pt-BR" dirty="0"/>
              <a:t>no sistema eletrônico utilizado no certame;</a:t>
            </a:r>
          </a:p>
          <a:p>
            <a:pPr fontAlgn="base"/>
            <a:r>
              <a:rPr lang="pt-BR" dirty="0"/>
              <a:t>II - remeter, no prazo estabelecido, exclusivamente via sistema, a proposta com o preço ou o desconto e, na hipótese de inversão de fases, os documentos de habilitação, observado o disposto no </a:t>
            </a:r>
            <a:r>
              <a:rPr lang="pt-BR" b="1" dirty="0"/>
              <a:t>caput</a:t>
            </a:r>
            <a:r>
              <a:rPr lang="pt-BR" dirty="0"/>
              <a:t> e no § 1º do art. 39, até a data e hora marcadas para abertura da sessão;</a:t>
            </a:r>
          </a:p>
          <a:p>
            <a:endParaRPr lang="pt-BR" dirty="0"/>
          </a:p>
        </p:txBody>
      </p:sp>
    </p:spTree>
    <p:extLst>
      <p:ext uri="{BB962C8B-B14F-4D97-AF65-F5344CB8AC3E}">
        <p14:creationId xmlns:p14="http://schemas.microsoft.com/office/powerpoint/2010/main" val="280088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lnSpcReduction="10000"/>
          </a:bodyPr>
          <a:lstStyle/>
          <a:p>
            <a:pPr fontAlgn="base"/>
            <a:r>
              <a:rPr lang="pt-BR" dirty="0"/>
              <a:t>III - responsabilizar-se formalmente pelas transações efetuadas em seu nome, assumir como firmes e verdadeiras suas propostas e seus lances, inclusive os atos praticados diretamente ou por seu representante, excluída a responsabilidade do provedor do sistema ou do órgão ou entidade promotora da licitação por eventuais danos decorrentes de uso indevido da senha, ainda que por terceiros;</a:t>
            </a:r>
          </a:p>
          <a:p>
            <a:pPr fontAlgn="base"/>
            <a:r>
              <a:rPr lang="pt-BR" dirty="0"/>
              <a:t>IV - acompanhar as operações no sistema eletrônico durante o processo licitatório e responsabilizar-se pelo ônus decorrente da perda de negócios diante da inobservância de mensagens emitidas pela Administração ou de sua desconexão; e</a:t>
            </a:r>
          </a:p>
          <a:p>
            <a:pPr fontAlgn="base"/>
            <a:r>
              <a:rPr lang="pt-BR" dirty="0"/>
              <a:t>V - comunicar imediatamente ao provedor do sistema qualquer acontecimento que possa comprometer o sigilo ou a segurança, para imediato bloqueio de acesso.</a:t>
            </a:r>
          </a:p>
          <a:p>
            <a:endParaRPr lang="pt-BR" dirty="0"/>
          </a:p>
        </p:txBody>
      </p:sp>
    </p:spTree>
    <p:extLst>
      <p:ext uri="{BB962C8B-B14F-4D97-AF65-F5344CB8AC3E}">
        <p14:creationId xmlns:p14="http://schemas.microsoft.com/office/powerpoint/2010/main" val="2290979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a:t>DA FASE DA DIVULGAÇÃO DO EDITAL DE LICITAÇÃO</a:t>
            </a:r>
            <a:br>
              <a:rPr lang="pt-BR" dirty="0"/>
            </a:br>
            <a:endParaRPr lang="pt-BR" dirty="0"/>
          </a:p>
        </p:txBody>
      </p:sp>
      <p:sp>
        <p:nvSpPr>
          <p:cNvPr id="3" name="Espaço Reservado para Conteúdo 2"/>
          <p:cNvSpPr>
            <a:spLocks noGrp="1"/>
          </p:cNvSpPr>
          <p:nvPr>
            <p:ph idx="1"/>
          </p:nvPr>
        </p:nvSpPr>
        <p:spPr/>
        <p:txBody>
          <a:bodyPr/>
          <a:lstStyle/>
          <a:p>
            <a:pPr fontAlgn="base"/>
            <a:r>
              <a:rPr lang="pt-BR" dirty="0"/>
              <a:t>Art. 14.  A fase externa da licitação, na forma eletrônica, será iniciada com a convocação dos interessados por meio da publicação do inteiro teor do edital de licitação e de seus anexos no PNCP.</a:t>
            </a:r>
          </a:p>
          <a:p>
            <a:pPr fontAlgn="base"/>
            <a:r>
              <a:rPr lang="pt-BR" dirty="0"/>
              <a:t>Parágrafo único.  Sem prejuízo do disposto no </a:t>
            </a:r>
            <a:r>
              <a:rPr lang="pt-BR" b="1" dirty="0"/>
              <a:t>caput</a:t>
            </a:r>
            <a:r>
              <a:rPr lang="pt-BR" dirty="0"/>
              <a:t>, é obrigatória a publicação de extrato do edital no Diário Oficial da União, do Estado, do Distrito Federal ou do Município, ou, no caso de consórcio público, do ente de maior nível entre eles, bem como em jornal diário de grande circulação.</a:t>
            </a:r>
          </a:p>
          <a:p>
            <a:endParaRPr lang="pt-BR" dirty="0"/>
          </a:p>
        </p:txBody>
      </p:sp>
    </p:spTree>
    <p:extLst>
      <p:ext uri="{BB962C8B-B14F-4D97-AF65-F5344CB8AC3E}">
        <p14:creationId xmlns:p14="http://schemas.microsoft.com/office/powerpoint/2010/main" val="3474972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Modificação do edital de licitação</a:t>
            </a:r>
            <a:r>
              <a:rPr lang="pt-BR" dirty="0"/>
              <a:t/>
            </a:r>
            <a:br>
              <a:rPr lang="pt-BR" dirty="0"/>
            </a:br>
            <a:endParaRPr lang="pt-BR" dirty="0"/>
          </a:p>
        </p:txBody>
      </p:sp>
      <p:sp>
        <p:nvSpPr>
          <p:cNvPr id="3" name="Espaço Reservado para Conteúdo 2"/>
          <p:cNvSpPr>
            <a:spLocks noGrp="1"/>
          </p:cNvSpPr>
          <p:nvPr>
            <p:ph idx="1"/>
          </p:nvPr>
        </p:nvSpPr>
        <p:spPr/>
        <p:txBody>
          <a:bodyPr/>
          <a:lstStyle/>
          <a:p>
            <a:r>
              <a:rPr lang="pt-BR" dirty="0"/>
              <a:t>Art. 15.  Eventuais modificações no edital de licitação implicarão nova divulgação na mesma forma de sua divulgação inicial, além do cumprimento dos mesmos prazos dos atos e procedimentos originais, exceto se, inquestionavelmente, a alteração não comprometer a formulação das propostas, resguardado o tratamento isonômico aos licitantes.</a:t>
            </a:r>
          </a:p>
        </p:txBody>
      </p:sp>
    </p:spTree>
    <p:extLst>
      <p:ext uri="{BB962C8B-B14F-4D97-AF65-F5344CB8AC3E}">
        <p14:creationId xmlns:p14="http://schemas.microsoft.com/office/powerpoint/2010/main" val="24504041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Esclarecimentos e impugnações</a:t>
            </a:r>
            <a:r>
              <a:rPr lang="pt-BR" dirty="0"/>
              <a:t/>
            </a:r>
            <a:br>
              <a:rPr lang="pt-BR" dirty="0"/>
            </a:br>
            <a:endParaRPr lang="pt-BR" dirty="0"/>
          </a:p>
        </p:txBody>
      </p:sp>
      <p:sp>
        <p:nvSpPr>
          <p:cNvPr id="3" name="Espaço Reservado para Conteúdo 2"/>
          <p:cNvSpPr>
            <a:spLocks noGrp="1"/>
          </p:cNvSpPr>
          <p:nvPr>
            <p:ph idx="1"/>
          </p:nvPr>
        </p:nvSpPr>
        <p:spPr/>
        <p:txBody>
          <a:bodyPr/>
          <a:lstStyle/>
          <a:p>
            <a:pPr fontAlgn="base"/>
            <a:r>
              <a:rPr lang="pt-BR" dirty="0"/>
              <a:t>Art. 16. Qualquer pessoa é parte legítima para impugnar edital de licitação por irregularidade ou para solicitar esclarecimento sobre os seus termos, devendo encaminhar o pedido até 3 (três) dias úteis antes da data de abertura da sessão pública, por meio eletrônico, na forma prevista no edital de licitação.</a:t>
            </a:r>
          </a:p>
          <a:p>
            <a:pPr fontAlgn="base"/>
            <a:r>
              <a:rPr lang="pt-BR" dirty="0"/>
              <a:t>§ 1º O agente de contratação ou a comissão de contratação, quando o substituir, responderá aos pedidos de esclarecimentos e/ou impugnação no prazo de até três dias úteis contado da data de recebimento do pedido, limitado ao último dia útil anterior à data da abertura do certame, e poderá requisitar subsídios formais aos responsáveis pela elaboração do edital de licitação e dos anexos.</a:t>
            </a:r>
          </a:p>
          <a:p>
            <a:endParaRPr lang="pt-BR" dirty="0"/>
          </a:p>
        </p:txBody>
      </p:sp>
    </p:spTree>
    <p:extLst>
      <p:ext uri="{BB962C8B-B14F-4D97-AF65-F5344CB8AC3E}">
        <p14:creationId xmlns:p14="http://schemas.microsoft.com/office/powerpoint/2010/main" val="340702418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pPr fontAlgn="base"/>
            <a:r>
              <a:rPr lang="pt-BR" dirty="0"/>
              <a:t>§ 2º A impugnação não possui efeito suspensivo, sendo a sua concessão medida excepcional que deverá ser motivada pelo agente de contratação ou pela comissão de contratação, quando o substituir, nos autos do processo de licitação.</a:t>
            </a:r>
          </a:p>
          <a:p>
            <a:pPr fontAlgn="base"/>
            <a:r>
              <a:rPr lang="pt-BR" dirty="0"/>
              <a:t>§ 3º Acolhida a impugnação contra o edital de licitação, será definida e publicada nova data para realização do certame, observados os prazos fixados no art. </a:t>
            </a:r>
            <a:r>
              <a:rPr lang="pt-BR" dirty="0" smtClean="0"/>
              <a:t>17 desta IN.</a:t>
            </a:r>
            <a:endParaRPr lang="pt-BR" dirty="0"/>
          </a:p>
          <a:p>
            <a:pPr fontAlgn="base"/>
            <a:r>
              <a:rPr lang="pt-BR" dirty="0"/>
              <a:t>§ 4º As respostas aos pedidos de esclarecimentos e impugnações serão divulgadas em sítio eletrônico oficial do órgão ou da entidade promotora da licitação e no sistema, dentro do prazo estabelecido no § 1º, e vincularão os participantes e a Administração.</a:t>
            </a:r>
          </a:p>
          <a:p>
            <a:endParaRPr lang="pt-BR" dirty="0"/>
          </a:p>
        </p:txBody>
      </p:sp>
    </p:spTree>
    <p:extLst>
      <p:ext uri="{BB962C8B-B14F-4D97-AF65-F5344CB8AC3E}">
        <p14:creationId xmlns:p14="http://schemas.microsoft.com/office/powerpoint/2010/main" val="3189312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a:t>DA FASE DA APRESENTAÇÃO DA PROPOSTA E LANCES</a:t>
            </a:r>
            <a:br>
              <a:rPr lang="pt-BR" dirty="0"/>
            </a:br>
            <a:endParaRPr lang="pt-BR" dirty="0"/>
          </a:p>
        </p:txBody>
      </p:sp>
      <p:sp>
        <p:nvSpPr>
          <p:cNvPr id="3" name="Espaço Reservado para Conteúdo 2"/>
          <p:cNvSpPr>
            <a:spLocks noGrp="1"/>
          </p:cNvSpPr>
          <p:nvPr>
            <p:ph idx="1"/>
          </p:nvPr>
        </p:nvSpPr>
        <p:spPr/>
        <p:txBody>
          <a:bodyPr/>
          <a:lstStyle/>
          <a:p>
            <a:r>
              <a:rPr lang="pt-BR" dirty="0" smtClean="0"/>
              <a:t>PRAZO</a:t>
            </a:r>
          </a:p>
          <a:p>
            <a:pPr marL="0" indent="0">
              <a:buNone/>
            </a:pPr>
            <a:endParaRPr lang="pt-BR" dirty="0" smtClean="0"/>
          </a:p>
          <a:p>
            <a:pPr fontAlgn="base"/>
            <a:r>
              <a:rPr lang="pt-BR" dirty="0"/>
              <a:t>Art. 17.  Os prazos mínimos para a apresentação das propostas e lances, contados a partir do 1º do útil subsequente à data de divulgação do edital de licitação no PNCP, são de</a:t>
            </a:r>
            <a:r>
              <a:rPr lang="pt-BR" dirty="0" smtClean="0"/>
              <a:t>:</a:t>
            </a:r>
          </a:p>
          <a:p>
            <a:pPr marL="0" indent="0" fontAlgn="base">
              <a:buNone/>
            </a:pPr>
            <a:endParaRPr lang="pt-BR" dirty="0"/>
          </a:p>
          <a:p>
            <a:pPr fontAlgn="base"/>
            <a:r>
              <a:rPr lang="pt-BR" dirty="0"/>
              <a:t>I - 8 (oito) dias úteis, para a aquisição de bens;</a:t>
            </a:r>
          </a:p>
          <a:p>
            <a:endParaRPr lang="pt-BR" dirty="0"/>
          </a:p>
        </p:txBody>
      </p:sp>
    </p:spTree>
    <p:extLst>
      <p:ext uri="{BB962C8B-B14F-4D97-AF65-F5344CB8AC3E}">
        <p14:creationId xmlns:p14="http://schemas.microsoft.com/office/powerpoint/2010/main" val="4076096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pPr fontAlgn="base"/>
            <a:r>
              <a:rPr lang="pt-BR" dirty="0"/>
              <a:t>II - no caso de serviços e obras:</a:t>
            </a:r>
          </a:p>
          <a:p>
            <a:pPr fontAlgn="base"/>
            <a:r>
              <a:rPr lang="pt-BR" dirty="0"/>
              <a:t>a) 10 (dez) dias úteis, no caso de serviços comuns e de obras e serviços comuns de engenharia;</a:t>
            </a:r>
          </a:p>
          <a:p>
            <a:pPr fontAlgn="base"/>
            <a:r>
              <a:rPr lang="pt-BR" dirty="0"/>
              <a:t>b) 25 (vinte e cinco) dias úteis, no caso de serviços especiais e de obras e serviços especiais de engenharia;</a:t>
            </a:r>
          </a:p>
          <a:p>
            <a:pPr fontAlgn="base"/>
            <a:r>
              <a:rPr lang="pt-BR" dirty="0"/>
              <a:t>c) 60 (sessenta) dias úteis, quando o regime de execução for de contratação integrada;</a:t>
            </a:r>
          </a:p>
          <a:p>
            <a:pPr fontAlgn="base"/>
            <a:r>
              <a:rPr lang="pt-BR" dirty="0"/>
              <a:t>d) 35 (trinta e cinco) dias úteis, quando o regime de execução for o de contratação </a:t>
            </a:r>
            <a:r>
              <a:rPr lang="pt-BR" dirty="0" err="1"/>
              <a:t>semi-integrada</a:t>
            </a:r>
            <a:r>
              <a:rPr lang="pt-BR" dirty="0"/>
              <a:t> ou nas hipóteses não abrangidas pelas alíneas “a”, “b” e “c” deste inciso;</a:t>
            </a:r>
          </a:p>
          <a:p>
            <a:endParaRPr lang="pt-BR" dirty="0"/>
          </a:p>
        </p:txBody>
      </p:sp>
    </p:spTree>
    <p:extLst>
      <p:ext uri="{BB962C8B-B14F-4D97-AF65-F5344CB8AC3E}">
        <p14:creationId xmlns:p14="http://schemas.microsoft.com/office/powerpoint/2010/main" val="753481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a:bodyPr>
          <a:lstStyle/>
          <a:p>
            <a:pPr fontAlgn="base"/>
            <a:r>
              <a:rPr lang="pt-BR" dirty="0"/>
              <a:t>§ 1º Os prazos previstos neste artigo poderão, mediante decisão fundamentada, ser reduzidos até a metade nas licitações realizadas pelo Ministério da Saúde, no âmbito do Sistema Único de Saúde (SUS</a:t>
            </a:r>
            <a:r>
              <a:rPr lang="pt-BR" dirty="0" smtClean="0"/>
              <a:t>).</a:t>
            </a:r>
          </a:p>
          <a:p>
            <a:pPr marL="0" indent="0" fontAlgn="base">
              <a:buNone/>
            </a:pPr>
            <a:endParaRPr lang="pt-BR" dirty="0"/>
          </a:p>
          <a:p>
            <a:pPr fontAlgn="base"/>
            <a:r>
              <a:rPr lang="pt-BR" dirty="0"/>
              <a:t>§ 2º O prazo mínimo para apresentação de propostas será de 60 (sessenta) dias úteis na fase competitiva da modalidade licitatória diálogo competitivo, em atenção ao disposto no inciso VIII do § 1º do art. 32 da Lei nº 14.133, de 2021</a:t>
            </a:r>
            <a:r>
              <a:rPr lang="pt-BR" dirty="0" smtClean="0"/>
              <a:t>. </a:t>
            </a:r>
            <a:r>
              <a:rPr lang="pt-BR" sz="1300" i="1" dirty="0" smtClean="0"/>
              <a:t>(</a:t>
            </a:r>
            <a:r>
              <a:rPr lang="pt-BR" sz="1300" i="1" dirty="0"/>
              <a:t>VIII - a Administração deverá, ao declarar que o diálogo foi concluído, juntar aos autos do processo licitatório os registros e as gravações da fase de diálogo, iniciar a fase competitiva com a divulgação de edital contendo a especificação da solução que atenda às suas necessidades e os critérios objetivos a serem utilizados para seleção da proposta mais vantajosa e abrir prazo, não inferior a 60 (sessenta) dias úteis, para todos os licitantes pré-selecionados na forma do inciso II deste parágrafo apresentarem suas propostas, que deverão conter os elementos necessários para a realização do </a:t>
            </a:r>
            <a:r>
              <a:rPr lang="pt-BR" sz="1300" i="1" dirty="0" smtClean="0"/>
              <a:t>projeto)</a:t>
            </a:r>
            <a:endParaRPr lang="pt-BR" sz="1300" i="1" dirty="0"/>
          </a:p>
          <a:p>
            <a:endParaRPr lang="pt-BR" dirty="0"/>
          </a:p>
        </p:txBody>
      </p:sp>
    </p:spTree>
    <p:extLst>
      <p:ext uri="{BB962C8B-B14F-4D97-AF65-F5344CB8AC3E}">
        <p14:creationId xmlns:p14="http://schemas.microsoft.com/office/powerpoint/2010/main" val="2203034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Apresentação da proposta</a:t>
            </a:r>
            <a:r>
              <a:rPr lang="pt-BR" dirty="0"/>
              <a:t/>
            </a:r>
            <a:br>
              <a:rPr lang="pt-BR" dirty="0"/>
            </a:br>
            <a:endParaRPr lang="pt-BR" dirty="0"/>
          </a:p>
        </p:txBody>
      </p:sp>
      <p:sp>
        <p:nvSpPr>
          <p:cNvPr id="3" name="Espaço Reservado para Conteúdo 2"/>
          <p:cNvSpPr>
            <a:spLocks noGrp="1"/>
          </p:cNvSpPr>
          <p:nvPr>
            <p:ph idx="1"/>
          </p:nvPr>
        </p:nvSpPr>
        <p:spPr/>
        <p:txBody>
          <a:bodyPr/>
          <a:lstStyle/>
          <a:p>
            <a:pPr fontAlgn="base"/>
            <a:r>
              <a:rPr lang="pt-BR" dirty="0"/>
              <a:t>Art. 18.  Após a divulgação do edital de licitação, os licitantes encaminharão, exclusivamente por meio do sistema, a proposta com o preço ou o percentual de desconto, até a data e o horário estabelecidos para abertura da sessão pública.</a:t>
            </a:r>
          </a:p>
          <a:p>
            <a:pPr fontAlgn="base"/>
            <a:r>
              <a:rPr lang="pt-BR" dirty="0"/>
              <a:t>§ 1º Na hipótese de a fase de habilitação anteceder as fases referidas nos incisos III e IV do art. 8º, os licitantes encaminharão, na forma e no prazo estabelecidos no </a:t>
            </a:r>
            <a:r>
              <a:rPr lang="pt-BR" b="1" dirty="0"/>
              <a:t>caput</a:t>
            </a:r>
            <a:r>
              <a:rPr lang="pt-BR" dirty="0"/>
              <a:t>, simultaneamente os documentos de habilitação e a proposta com o preço ou o percentual de desconto, observado o disposto no § 1º do art. 36 e no § 1º do art. 39.</a:t>
            </a:r>
          </a:p>
          <a:p>
            <a:endParaRPr lang="pt-BR" dirty="0"/>
          </a:p>
        </p:txBody>
      </p:sp>
    </p:spTree>
    <p:extLst>
      <p:ext uri="{BB962C8B-B14F-4D97-AF65-F5344CB8AC3E}">
        <p14:creationId xmlns:p14="http://schemas.microsoft.com/office/powerpoint/2010/main" val="947732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a:bodyPr>
          <a:lstStyle/>
          <a:p>
            <a:r>
              <a:rPr lang="pt-BR" dirty="0">
                <a:latin typeface="Bookman Old Style" panose="02050604050505020204" pitchFamily="18" charset="0"/>
              </a:rPr>
              <a:t>§ 2º Será admitida, excepcionalmente, mediante prévia justificativa da autoridade competente, a utilização da forma presencial nas licitações de que trata esta Instrução Normativa, desde que fique comprovada a inviabilidade técnica ou a desvantagem para a Administração na realização da forma eletrônica, devendo-se observar o disposto nos §§ 2º e 5º do art. 17 da Lei nº 14.133, de 1º de abril de 2021. </a:t>
            </a:r>
          </a:p>
          <a:p>
            <a:r>
              <a:rPr lang="pt-BR" sz="1300" dirty="0" smtClean="0">
                <a:latin typeface="Bookman Old Style" panose="02050604050505020204" pitchFamily="18" charset="0"/>
              </a:rPr>
              <a:t>Art. 17 - (§ </a:t>
            </a:r>
            <a:r>
              <a:rPr lang="pt-BR" sz="1300" dirty="0">
                <a:latin typeface="Bookman Old Style" panose="02050604050505020204" pitchFamily="18" charset="0"/>
              </a:rPr>
              <a:t>2º As licitações serão realizadas preferencialmente sob a forma eletrônica, admitida a utilização da forma presencial, desde que motivada, devendo a sessão pública ser registrada em ata e gravada em áudio e </a:t>
            </a:r>
            <a:r>
              <a:rPr lang="pt-BR" sz="1300" dirty="0" smtClean="0">
                <a:latin typeface="Bookman Old Style" panose="02050604050505020204" pitchFamily="18" charset="0"/>
              </a:rPr>
              <a:t>vídeo).</a:t>
            </a:r>
          </a:p>
          <a:p>
            <a:r>
              <a:rPr lang="pt-BR" sz="1300" dirty="0" smtClean="0">
                <a:latin typeface="Bookman Old Style" panose="02050604050505020204" pitchFamily="18" charset="0"/>
              </a:rPr>
              <a:t>(§ </a:t>
            </a:r>
            <a:r>
              <a:rPr lang="pt-BR" sz="1300" dirty="0">
                <a:latin typeface="Bookman Old Style" panose="02050604050505020204" pitchFamily="18" charset="0"/>
              </a:rPr>
              <a:t>5º Na hipótese excepcional de licitação sob a forma presencial a que refere o § 2º deste artigo, a sessão pública de apresentação de propostas deverá ser gravada em áudio e vídeo, e a gravação será juntada aos autos do processo licitatório depois de seu </a:t>
            </a:r>
            <a:r>
              <a:rPr lang="pt-BR" sz="1300" dirty="0" smtClean="0">
                <a:latin typeface="Bookman Old Style" panose="02050604050505020204" pitchFamily="18" charset="0"/>
              </a:rPr>
              <a:t>encerramento).</a:t>
            </a:r>
            <a:endParaRPr lang="pt-BR" sz="1300" dirty="0">
              <a:latin typeface="Bookman Old Style" panose="02050604050505020204" pitchFamily="18" charset="0"/>
            </a:endParaRPr>
          </a:p>
        </p:txBody>
      </p:sp>
    </p:spTree>
    <p:extLst>
      <p:ext uri="{BB962C8B-B14F-4D97-AF65-F5344CB8AC3E}">
        <p14:creationId xmlns:p14="http://schemas.microsoft.com/office/powerpoint/2010/main" val="3175126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pPr fontAlgn="base"/>
            <a:r>
              <a:rPr lang="pt-BR" dirty="0"/>
              <a:t>§ 2º O licitante declarará, em campo próprio do sistema, sem prejuízo da exigência de outras declarações previstas em legislação específica e na Lei nº 14.133, de 2021, o cumprimento dos requisitos para a habilitação e a conformidade de sua proposta com as exigências do edital de licitação.</a:t>
            </a:r>
          </a:p>
          <a:p>
            <a:pPr fontAlgn="base"/>
            <a:r>
              <a:rPr lang="pt-BR" dirty="0"/>
              <a:t>§ 3º A falsidade da declaração de que trata o § 2º sujeitará o licitante às sanções previstas na Lei nº 14.133, de 2021.</a:t>
            </a:r>
          </a:p>
          <a:p>
            <a:r>
              <a:rPr lang="pt-BR" dirty="0"/>
              <a:t>§ 4º Os licitantes poderão retirar ou substituir a proposta ou, na hipótese do § 1º, os documentos de habilitação anteriormente inseridos no sistema, até a abertura da sessão pública.</a:t>
            </a:r>
          </a:p>
          <a:p>
            <a:endParaRPr lang="pt-BR" dirty="0"/>
          </a:p>
        </p:txBody>
      </p:sp>
    </p:spTree>
    <p:extLst>
      <p:ext uri="{BB962C8B-B14F-4D97-AF65-F5344CB8AC3E}">
        <p14:creationId xmlns:p14="http://schemas.microsoft.com/office/powerpoint/2010/main" val="1856462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pPr fontAlgn="base"/>
            <a:r>
              <a:rPr lang="pt-BR" dirty="0"/>
              <a:t>§ 5º Na etapa de que trata o </a:t>
            </a:r>
            <a:r>
              <a:rPr lang="pt-BR" b="1" dirty="0"/>
              <a:t>caput</a:t>
            </a:r>
            <a:r>
              <a:rPr lang="pt-BR" dirty="0"/>
              <a:t> e o § 1º, não haverá ordem de classificação, o que ocorrerá somente após os procedimentos de que trata o Capítulo VII</a:t>
            </a:r>
            <a:r>
              <a:rPr lang="pt-BR" dirty="0" smtClean="0"/>
              <a:t>.</a:t>
            </a:r>
          </a:p>
          <a:p>
            <a:pPr marL="0" indent="0" fontAlgn="base">
              <a:buNone/>
            </a:pPr>
            <a:endParaRPr lang="pt-BR" dirty="0"/>
          </a:p>
          <a:p>
            <a:pPr fontAlgn="base"/>
            <a:r>
              <a:rPr lang="pt-BR" dirty="0"/>
              <a:t>§ 6º Serão disponibilizados para acesso público os documentos que compõem a proposta dos licitantes convocados para apresentação de proposta, após a fase de envio de lances.</a:t>
            </a:r>
          </a:p>
          <a:p>
            <a:endParaRPr lang="pt-BR" dirty="0"/>
          </a:p>
        </p:txBody>
      </p:sp>
    </p:spTree>
    <p:extLst>
      <p:ext uri="{BB962C8B-B14F-4D97-AF65-F5344CB8AC3E}">
        <p14:creationId xmlns:p14="http://schemas.microsoft.com/office/powerpoint/2010/main" val="4253261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pPr fontAlgn="base"/>
            <a:r>
              <a:rPr lang="pt-BR" dirty="0"/>
              <a:t>Art. 19. Quando do cadastramento da proposta, na forma estabelecida no art. 18, o licitante poderá parametrizar o seu valor final mínimo ou o seu percentual de desconto final máximo e obedecerá às seguintes regras:</a:t>
            </a:r>
          </a:p>
          <a:p>
            <a:pPr fontAlgn="base"/>
            <a:r>
              <a:rPr lang="pt-BR" dirty="0"/>
              <a:t>I - a aplicação do intervalo mínimo de diferença de valores ou de percentuais entre os lances, que incidirá tanto em relação aos lances intermediários quanto em relação ao lance que cobrir a melhor oferta; e</a:t>
            </a:r>
          </a:p>
          <a:p>
            <a:pPr fontAlgn="base"/>
            <a:r>
              <a:rPr lang="pt-BR" dirty="0"/>
              <a:t>II - os lances serão de envio automático pelo sistema, respeitado o valor final mínimo estabelecido e o intervalo de que trata o inciso I.</a:t>
            </a:r>
          </a:p>
          <a:p>
            <a:endParaRPr lang="pt-BR" dirty="0"/>
          </a:p>
        </p:txBody>
      </p:sp>
    </p:spTree>
    <p:extLst>
      <p:ext uri="{BB962C8B-B14F-4D97-AF65-F5344CB8AC3E}">
        <p14:creationId xmlns:p14="http://schemas.microsoft.com/office/powerpoint/2010/main" val="1297555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pPr fontAlgn="base"/>
            <a:r>
              <a:rPr lang="pt-BR" dirty="0"/>
              <a:t>§ 1º O valor final mínimo ou o percentual de desconto final máximo de que trata o </a:t>
            </a:r>
            <a:r>
              <a:rPr lang="pt-BR" b="1" dirty="0"/>
              <a:t>caput</a:t>
            </a:r>
            <a:r>
              <a:rPr lang="pt-BR" dirty="0"/>
              <a:t> poderá ser alterado pelo fornecedor durante a fase de disputa, sendo vedado:</a:t>
            </a:r>
          </a:p>
          <a:p>
            <a:pPr fontAlgn="base"/>
            <a:r>
              <a:rPr lang="pt-BR" dirty="0"/>
              <a:t>I -  valor superior a lance já registrado pelo fornecedor no sistema, quando adotado o critério de julgamento por menor preço; e</a:t>
            </a:r>
          </a:p>
          <a:p>
            <a:pPr fontAlgn="base"/>
            <a:r>
              <a:rPr lang="pt-BR" dirty="0"/>
              <a:t>II - percentual de desconto inferior a lance já registrado pelo fornecedor no sistema, quando adotado o critério de julgamento por maior desconto.</a:t>
            </a:r>
          </a:p>
          <a:p>
            <a:endParaRPr lang="pt-BR" dirty="0"/>
          </a:p>
        </p:txBody>
      </p:sp>
    </p:spTree>
    <p:extLst>
      <p:ext uri="{BB962C8B-B14F-4D97-AF65-F5344CB8AC3E}">
        <p14:creationId xmlns:p14="http://schemas.microsoft.com/office/powerpoint/2010/main" val="87854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r>
              <a:rPr lang="pt-BR" dirty="0"/>
              <a:t>§ 2º O valor final mínimo ou o percentual de desconto final máximo parametrizado na forma do </a:t>
            </a:r>
            <a:r>
              <a:rPr lang="pt-BR" b="1" dirty="0"/>
              <a:t>caput</a:t>
            </a:r>
            <a:r>
              <a:rPr lang="pt-BR" dirty="0"/>
              <a:t> possuirá caráter sigiloso para os demais fornecedores e para o órgão ou entidade promotora da licitação, podendo ser disponibilizado estrita e permanentemente aos órgãos de controle externo e </a:t>
            </a:r>
          </a:p>
        </p:txBody>
      </p:sp>
    </p:spTree>
    <p:extLst>
      <p:ext uri="{BB962C8B-B14F-4D97-AF65-F5344CB8AC3E}">
        <p14:creationId xmlns:p14="http://schemas.microsoft.com/office/powerpoint/2010/main" val="186506659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a:t>DA ABERTURA DA SESSÃO PÚBLICA E DA FASE DE ENVIO DE LANCES</a:t>
            </a:r>
            <a:br>
              <a:rPr lang="pt-BR" dirty="0"/>
            </a:br>
            <a:endParaRPr lang="pt-BR" dirty="0"/>
          </a:p>
        </p:txBody>
      </p:sp>
      <p:sp>
        <p:nvSpPr>
          <p:cNvPr id="3" name="Espaço Reservado para Conteúdo 2"/>
          <p:cNvSpPr>
            <a:spLocks noGrp="1"/>
          </p:cNvSpPr>
          <p:nvPr>
            <p:ph idx="1"/>
          </p:nvPr>
        </p:nvSpPr>
        <p:spPr/>
        <p:txBody>
          <a:bodyPr/>
          <a:lstStyle/>
          <a:p>
            <a:r>
              <a:rPr lang="pt-BR" b="1" dirty="0"/>
              <a:t>Horário de abertura</a:t>
            </a:r>
            <a:endParaRPr lang="pt-BR" dirty="0"/>
          </a:p>
          <a:p>
            <a:pPr fontAlgn="base"/>
            <a:r>
              <a:rPr lang="pt-BR" dirty="0"/>
              <a:t>Art. 20.  A partir do horário previsto no edital de licitação, a sessão pública será aberta automaticamente pelo sistema.</a:t>
            </a:r>
          </a:p>
          <a:p>
            <a:pPr fontAlgn="base"/>
            <a:r>
              <a:rPr lang="pt-BR" dirty="0"/>
              <a:t>§ 1º A verificação da conformidade da proposta será feita exclusivamente na fase de julgamento, de que trata o Capítulo VIII, em relação à proposta mais bem classificada.</a:t>
            </a:r>
          </a:p>
          <a:p>
            <a:pPr fontAlgn="base"/>
            <a:r>
              <a:rPr lang="pt-BR" dirty="0"/>
              <a:t>§ 2º O sistema disponibilizará campo próprio para troca de mensagens entre o agente de contratação ou a comissão de contratação, quando o substituir, e os licitantes, vedada outra forma de comunicação.</a:t>
            </a:r>
          </a:p>
          <a:p>
            <a:endParaRPr lang="pt-BR" dirty="0"/>
          </a:p>
        </p:txBody>
      </p:sp>
    </p:spTree>
    <p:extLst>
      <p:ext uri="{BB962C8B-B14F-4D97-AF65-F5344CB8AC3E}">
        <p14:creationId xmlns:p14="http://schemas.microsoft.com/office/powerpoint/2010/main" val="549568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pPr fontAlgn="base"/>
            <a:r>
              <a:rPr lang="pt-BR" b="1" dirty="0"/>
              <a:t>Início da fase competitiva</a:t>
            </a:r>
            <a:endParaRPr lang="pt-BR" dirty="0"/>
          </a:p>
          <a:p>
            <a:pPr fontAlgn="base"/>
            <a:r>
              <a:rPr lang="pt-BR" dirty="0"/>
              <a:t>Art. 21.  Iniciada a fase competitiva, observado o modo de disputa adotado no edital, nos termos do disposto no art. 22, os licitantes poderão encaminhar lances exclusivamente por meio do sistema eletrônico.</a:t>
            </a:r>
          </a:p>
          <a:p>
            <a:pPr fontAlgn="base"/>
            <a:r>
              <a:rPr lang="pt-BR" dirty="0"/>
              <a:t>§ 1º O licitante será imediatamente informado do recebimento do lance e do valor consignado no registro.</a:t>
            </a:r>
          </a:p>
          <a:p>
            <a:pPr fontAlgn="base"/>
            <a:r>
              <a:rPr lang="pt-BR" dirty="0"/>
              <a:t>§ 2º O licitante somente poderá oferecer valor inferior ou maior percentual de desconto ao último lance por ele ofertado e registrado pelo sistema, observado, o intervalo mínimo de diferença de valores ou de percentuais entre os lances, que incidirá tanto em relação aos lances intermediários quanto em relação ao lance que cobrir a melhor oferta.</a:t>
            </a:r>
          </a:p>
          <a:p>
            <a:endParaRPr lang="pt-BR" dirty="0"/>
          </a:p>
        </p:txBody>
      </p:sp>
    </p:spTree>
    <p:extLst>
      <p:ext uri="{BB962C8B-B14F-4D97-AF65-F5344CB8AC3E}">
        <p14:creationId xmlns:p14="http://schemas.microsoft.com/office/powerpoint/2010/main" val="3645435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pPr fontAlgn="base"/>
            <a:r>
              <a:rPr lang="pt-BR" dirty="0"/>
              <a:t>§ 3º Observado o § 2º, o licitante poderá, uma única vez, excluir seu último lance ofertado, no intervalo de quinze segundos após o registro no sistema, na hipótese de lance inconsistente ou inexequível, nos termos dos </a:t>
            </a:r>
            <a:r>
              <a:rPr lang="pt-BR" dirty="0" err="1"/>
              <a:t>arts</a:t>
            </a:r>
            <a:r>
              <a:rPr lang="pt-BR" dirty="0"/>
              <a:t>. 33 e 34.</a:t>
            </a:r>
          </a:p>
          <a:p>
            <a:pPr fontAlgn="base"/>
            <a:r>
              <a:rPr lang="pt-BR" dirty="0"/>
              <a:t>§ 4º O agente de contratação ou a comissão de contratação, quando o substituir, poderá, durante a disputa, como medida excepcional, excluir a proposta ou o lance que possa comprometer, restringir ou frustrar o caráter competitivo do processo licitatório, mediante comunicação eletrônica automática via sistema.</a:t>
            </a:r>
          </a:p>
          <a:p>
            <a:endParaRPr lang="pt-BR" dirty="0"/>
          </a:p>
        </p:txBody>
      </p:sp>
    </p:spTree>
    <p:extLst>
      <p:ext uri="{BB962C8B-B14F-4D97-AF65-F5344CB8AC3E}">
        <p14:creationId xmlns:p14="http://schemas.microsoft.com/office/powerpoint/2010/main" val="1268789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pPr fontAlgn="base"/>
            <a:r>
              <a:rPr lang="pt-BR" dirty="0"/>
              <a:t>§ 5º Eventual exclusão de proposta do licitante, de que trata o § 4º, implica a retirada do licitante do certame, sem prejuízo do direito de defesa.</a:t>
            </a:r>
          </a:p>
          <a:p>
            <a:pPr fontAlgn="base"/>
            <a:r>
              <a:rPr lang="pt-BR" dirty="0"/>
              <a:t>§ 6º Durante a sessão pública, os licitantes serão informados, em tempo real, do valor do melhor lance registrado, vedada a identificação do licitante.</a:t>
            </a:r>
          </a:p>
          <a:p>
            <a:endParaRPr lang="pt-BR" dirty="0"/>
          </a:p>
        </p:txBody>
      </p:sp>
    </p:spTree>
    <p:extLst>
      <p:ext uri="{BB962C8B-B14F-4D97-AF65-F5344CB8AC3E}">
        <p14:creationId xmlns:p14="http://schemas.microsoft.com/office/powerpoint/2010/main" val="666003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Modos de disputa</a:t>
            </a:r>
            <a:r>
              <a:rPr lang="pt-BR" dirty="0"/>
              <a:t/>
            </a:r>
            <a:br>
              <a:rPr lang="pt-BR" dirty="0"/>
            </a:br>
            <a:endParaRPr lang="pt-BR" dirty="0"/>
          </a:p>
        </p:txBody>
      </p:sp>
      <p:sp>
        <p:nvSpPr>
          <p:cNvPr id="3" name="Espaço Reservado para Conteúdo 2"/>
          <p:cNvSpPr>
            <a:spLocks noGrp="1"/>
          </p:cNvSpPr>
          <p:nvPr>
            <p:ph idx="1"/>
          </p:nvPr>
        </p:nvSpPr>
        <p:spPr/>
        <p:txBody>
          <a:bodyPr>
            <a:normAutofit/>
          </a:bodyPr>
          <a:lstStyle/>
          <a:p>
            <a:pPr fontAlgn="base"/>
            <a:r>
              <a:rPr lang="pt-BR" sz="2400" dirty="0" smtClean="0">
                <a:latin typeface="Bookman Old Style" panose="02050604050505020204" pitchFamily="18" charset="0"/>
              </a:rPr>
              <a:t>Art</a:t>
            </a:r>
            <a:r>
              <a:rPr lang="pt-BR" sz="2400" dirty="0">
                <a:latin typeface="Bookman Old Style" panose="02050604050505020204" pitchFamily="18" charset="0"/>
              </a:rPr>
              <a:t>. 22.  Serão adotados para o envio de lances os seguintes modos de disputa</a:t>
            </a:r>
            <a:r>
              <a:rPr lang="pt-BR" sz="2400" dirty="0" smtClean="0">
                <a:latin typeface="Bookman Old Style" panose="02050604050505020204" pitchFamily="18" charset="0"/>
              </a:rPr>
              <a:t>:</a:t>
            </a:r>
          </a:p>
          <a:p>
            <a:pPr marL="0" indent="0" fontAlgn="base">
              <a:buNone/>
            </a:pPr>
            <a:endParaRPr lang="pt-BR" sz="2400" dirty="0">
              <a:latin typeface="Bookman Old Style" panose="02050604050505020204" pitchFamily="18" charset="0"/>
            </a:endParaRPr>
          </a:p>
          <a:p>
            <a:pPr fontAlgn="base"/>
            <a:r>
              <a:rPr lang="pt-BR" sz="2400" dirty="0">
                <a:latin typeface="Bookman Old Style" panose="02050604050505020204" pitchFamily="18" charset="0"/>
              </a:rPr>
              <a:t>I - aberto:  os licitantes apresentarão lances públicos e sucessivos, com prorrogações, conforme o critério de julgamento adotado no edital de licitação;</a:t>
            </a:r>
          </a:p>
          <a:p>
            <a:endParaRPr lang="pt-BR" dirty="0"/>
          </a:p>
        </p:txBody>
      </p:sp>
    </p:spTree>
    <p:extLst>
      <p:ext uri="{BB962C8B-B14F-4D97-AF65-F5344CB8AC3E}">
        <p14:creationId xmlns:p14="http://schemas.microsoft.com/office/powerpoint/2010/main" val="3822203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r>
              <a:rPr lang="pt-BR" dirty="0">
                <a:latin typeface="Bookman Old Style" panose="02050604050505020204" pitchFamily="18" charset="0"/>
              </a:rPr>
              <a:t>Art. 2º Os órgãos e entidades da Administração Pública estadual, distrital ou municipal, direta ou indireta, quando executarem recursos da União decorrentes de transferências voluntárias, </a:t>
            </a:r>
            <a:r>
              <a:rPr lang="pt-BR" b="1" dirty="0">
                <a:latin typeface="Bookman Old Style" panose="02050604050505020204" pitchFamily="18" charset="0"/>
              </a:rPr>
              <a:t>deverão observar as regras e os procedimentos de que dispõe esta Instrução Normativa</a:t>
            </a:r>
            <a:r>
              <a:rPr lang="pt-BR" dirty="0">
                <a:latin typeface="Bookman Old Style" panose="02050604050505020204" pitchFamily="18" charset="0"/>
              </a:rPr>
              <a:t>, exceto nos casos em que a lei ou a regulamentação específica que dispuser sobre a modalidade de transferência discipline de forma diversa as contratações com os recursos do repasse.</a:t>
            </a:r>
          </a:p>
          <a:p>
            <a:endParaRPr lang="pt-BR" dirty="0">
              <a:latin typeface="Bookman Old Style" panose="02050604050505020204" pitchFamily="18" charset="0"/>
            </a:endParaRPr>
          </a:p>
        </p:txBody>
      </p:sp>
    </p:spTree>
    <p:extLst>
      <p:ext uri="{BB962C8B-B14F-4D97-AF65-F5344CB8AC3E}">
        <p14:creationId xmlns:p14="http://schemas.microsoft.com/office/powerpoint/2010/main" val="365768394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pPr fontAlgn="base"/>
            <a:r>
              <a:rPr lang="pt-BR" sz="2000" dirty="0">
                <a:latin typeface="Bookman Old Style" panose="02050604050505020204" pitchFamily="18" charset="0"/>
              </a:rPr>
              <a:t>II - aberto e fechado:  os licitantes apresentarão lances públicos e sucessivos, com lance final fechado, conforme o critério de julgamento adotado no edital de licitação; </a:t>
            </a:r>
            <a:r>
              <a:rPr lang="pt-BR" sz="2000" dirty="0" smtClean="0">
                <a:latin typeface="Bookman Old Style" panose="02050604050505020204" pitchFamily="18" charset="0"/>
              </a:rPr>
              <a:t>ou</a:t>
            </a:r>
          </a:p>
          <a:p>
            <a:pPr marL="0" indent="0" fontAlgn="base">
              <a:buNone/>
            </a:pPr>
            <a:endParaRPr lang="pt-BR" sz="2000" dirty="0">
              <a:latin typeface="Bookman Old Style" panose="02050604050505020204" pitchFamily="18" charset="0"/>
            </a:endParaRPr>
          </a:p>
          <a:p>
            <a:pPr fontAlgn="base"/>
            <a:r>
              <a:rPr lang="pt-BR" sz="2000" dirty="0">
                <a:latin typeface="Bookman Old Style" panose="02050604050505020204" pitchFamily="18" charset="0"/>
              </a:rPr>
              <a:t>III - fechado e aberto: serão classificados para a etapa da disputa aberta, com a apresentação de lances públicos e sucessivos, o licitante que apresentou a proposta de menor preço ou maior percentual desconto e os das propostas até 10% (dez por cento) superiores ou inferiores àquela, conforme o critério de julgamento adotado.</a:t>
            </a:r>
          </a:p>
          <a:p>
            <a:endParaRPr lang="pt-BR" dirty="0"/>
          </a:p>
        </p:txBody>
      </p:sp>
    </p:spTree>
    <p:extLst>
      <p:ext uri="{BB962C8B-B14F-4D97-AF65-F5344CB8AC3E}">
        <p14:creationId xmlns:p14="http://schemas.microsoft.com/office/powerpoint/2010/main" val="2294049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pPr fontAlgn="base"/>
            <a:r>
              <a:rPr lang="pt-BR" sz="2400" dirty="0">
                <a:latin typeface="Bookman Old Style" panose="02050604050505020204" pitchFamily="18" charset="0"/>
              </a:rPr>
              <a:t>§ 1º Quando da opção por um dos modos de disputa estabelecidos nos incisos I a III do </a:t>
            </a:r>
            <a:r>
              <a:rPr lang="pt-BR" sz="2400" b="1" dirty="0">
                <a:latin typeface="Bookman Old Style" panose="02050604050505020204" pitchFamily="18" charset="0"/>
              </a:rPr>
              <a:t>caput</a:t>
            </a:r>
            <a:r>
              <a:rPr lang="pt-BR" sz="2400" dirty="0">
                <a:latin typeface="Bookman Old Style" panose="02050604050505020204" pitchFamily="18" charset="0"/>
              </a:rPr>
              <a:t>, </a:t>
            </a:r>
            <a:r>
              <a:rPr lang="pt-BR" sz="2400" b="1" u="sng" dirty="0">
                <a:latin typeface="Bookman Old Style" panose="02050604050505020204" pitchFamily="18" charset="0"/>
              </a:rPr>
              <a:t>o edital preverá intervalo mínimo de diferença de valores ou de percentuais entre os lances</a:t>
            </a:r>
            <a:r>
              <a:rPr lang="pt-BR" sz="2400" dirty="0">
                <a:latin typeface="Bookman Old Style" panose="02050604050505020204" pitchFamily="18" charset="0"/>
              </a:rPr>
              <a:t>, que incidirá tanto em relação aos lances intermediários quanto em relação ao lance que cobrir a melhor oferta.</a:t>
            </a:r>
          </a:p>
          <a:p>
            <a:endParaRPr lang="pt-BR" dirty="0"/>
          </a:p>
        </p:txBody>
      </p:sp>
    </p:spTree>
    <p:extLst>
      <p:ext uri="{BB962C8B-B14F-4D97-AF65-F5344CB8AC3E}">
        <p14:creationId xmlns:p14="http://schemas.microsoft.com/office/powerpoint/2010/main" val="1183631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a:bodyPr>
          <a:lstStyle/>
          <a:p>
            <a:pPr fontAlgn="base"/>
            <a:r>
              <a:rPr lang="pt-BR" sz="2400" dirty="0">
                <a:latin typeface="Bookman Old Style" panose="02050604050505020204" pitchFamily="18" charset="0"/>
              </a:rPr>
              <a:t>§ 2º Os lances serão ordenados pelo sistema e divulgados da seguinte forma:</a:t>
            </a:r>
          </a:p>
          <a:p>
            <a:pPr fontAlgn="base"/>
            <a:r>
              <a:rPr lang="pt-BR" sz="2400" dirty="0">
                <a:latin typeface="Bookman Old Style" panose="02050604050505020204" pitchFamily="18" charset="0"/>
              </a:rPr>
              <a:t>I - ordem crescente, quando adotado o critério de julgamento por menor preço; </a:t>
            </a:r>
            <a:r>
              <a:rPr lang="pt-BR" sz="2400" dirty="0" smtClean="0">
                <a:latin typeface="Bookman Old Style" panose="02050604050505020204" pitchFamily="18" charset="0"/>
              </a:rPr>
              <a:t>ou</a:t>
            </a:r>
          </a:p>
          <a:p>
            <a:pPr marL="0" indent="0" fontAlgn="base">
              <a:buNone/>
            </a:pPr>
            <a:endParaRPr lang="pt-BR" sz="2400" dirty="0">
              <a:latin typeface="Bookman Old Style" panose="02050604050505020204" pitchFamily="18" charset="0"/>
            </a:endParaRPr>
          </a:p>
          <a:p>
            <a:pPr fontAlgn="base"/>
            <a:r>
              <a:rPr lang="pt-BR" sz="2400" dirty="0">
                <a:latin typeface="Bookman Old Style" panose="02050604050505020204" pitchFamily="18" charset="0"/>
              </a:rPr>
              <a:t>II - ordem decrescente, quando adotado o critério de julgamento por maior desconto.</a:t>
            </a:r>
          </a:p>
          <a:p>
            <a:endParaRPr lang="pt-BR" sz="2400" dirty="0"/>
          </a:p>
        </p:txBody>
      </p:sp>
    </p:spTree>
    <p:extLst>
      <p:ext uri="{BB962C8B-B14F-4D97-AF65-F5344CB8AC3E}">
        <p14:creationId xmlns:p14="http://schemas.microsoft.com/office/powerpoint/2010/main" val="943415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Modo de disputa aberto</a:t>
            </a:r>
            <a:r>
              <a:rPr lang="pt-BR" dirty="0"/>
              <a:t/>
            </a:r>
            <a:br>
              <a:rPr lang="pt-BR" dirty="0"/>
            </a:br>
            <a:endParaRPr lang="pt-BR" dirty="0"/>
          </a:p>
        </p:txBody>
      </p:sp>
      <p:sp>
        <p:nvSpPr>
          <p:cNvPr id="3" name="Espaço Reservado para Conteúdo 2"/>
          <p:cNvSpPr>
            <a:spLocks noGrp="1"/>
          </p:cNvSpPr>
          <p:nvPr>
            <p:ph idx="1"/>
          </p:nvPr>
        </p:nvSpPr>
        <p:spPr/>
        <p:txBody>
          <a:bodyPr>
            <a:normAutofit/>
          </a:bodyPr>
          <a:lstStyle/>
          <a:p>
            <a:pPr fontAlgn="base"/>
            <a:r>
              <a:rPr lang="pt-BR" sz="2000" dirty="0" smtClean="0">
                <a:latin typeface="Bookman Old Style" panose="02050604050505020204" pitchFamily="18" charset="0"/>
              </a:rPr>
              <a:t>Art</a:t>
            </a:r>
            <a:r>
              <a:rPr lang="pt-BR" sz="2000" dirty="0">
                <a:latin typeface="Bookman Old Style" panose="02050604050505020204" pitchFamily="18" charset="0"/>
              </a:rPr>
              <a:t>. 23.  No modo de disputa aberto, de que trata o inciso I do </a:t>
            </a:r>
            <a:r>
              <a:rPr lang="pt-BR" sz="2000" b="1" dirty="0">
                <a:latin typeface="Bookman Old Style" panose="02050604050505020204" pitchFamily="18" charset="0"/>
              </a:rPr>
              <a:t>caput</a:t>
            </a:r>
            <a:r>
              <a:rPr lang="pt-BR" sz="2000" dirty="0">
                <a:latin typeface="Bookman Old Style" panose="02050604050505020204" pitchFamily="18" charset="0"/>
              </a:rPr>
              <a:t> do art. 22, a etapa de envio de lances durará dez minutos e, após isso, será prorrogada automaticamente pelo sistema quando houver lance ofertado nos últimos dois minutos do período de duração desta etapa</a:t>
            </a:r>
            <a:r>
              <a:rPr lang="pt-BR" sz="2000" dirty="0" smtClean="0">
                <a:latin typeface="Bookman Old Style" panose="02050604050505020204" pitchFamily="18" charset="0"/>
              </a:rPr>
              <a:t>.</a:t>
            </a:r>
          </a:p>
          <a:p>
            <a:pPr marL="0" indent="0" fontAlgn="base">
              <a:buNone/>
            </a:pPr>
            <a:endParaRPr lang="pt-BR" sz="2000" dirty="0">
              <a:latin typeface="Bookman Old Style" panose="02050604050505020204" pitchFamily="18" charset="0"/>
            </a:endParaRPr>
          </a:p>
          <a:p>
            <a:pPr fontAlgn="base"/>
            <a:r>
              <a:rPr lang="pt-BR" sz="2000" dirty="0">
                <a:latin typeface="Bookman Old Style" panose="02050604050505020204" pitchFamily="18" charset="0"/>
              </a:rPr>
              <a:t>§ 1º A prorrogação automática da etapa de envio de lances, de que trata o </a:t>
            </a:r>
            <a:r>
              <a:rPr lang="pt-BR" sz="2000" b="1" dirty="0">
                <a:latin typeface="Bookman Old Style" panose="02050604050505020204" pitchFamily="18" charset="0"/>
              </a:rPr>
              <a:t>caput</a:t>
            </a:r>
            <a:r>
              <a:rPr lang="pt-BR" sz="2000" dirty="0">
                <a:latin typeface="Bookman Old Style" panose="02050604050505020204" pitchFamily="18" charset="0"/>
              </a:rPr>
              <a:t>, será de dois minutos e ocorrerá sucessivamente sempre que houver lances enviados nesse período de prorrogação, inclusive quando se tratar de lances intermediários.</a:t>
            </a:r>
          </a:p>
          <a:p>
            <a:endParaRPr lang="pt-BR" sz="2000" dirty="0"/>
          </a:p>
        </p:txBody>
      </p:sp>
    </p:spTree>
    <p:extLst>
      <p:ext uri="{BB962C8B-B14F-4D97-AF65-F5344CB8AC3E}">
        <p14:creationId xmlns:p14="http://schemas.microsoft.com/office/powerpoint/2010/main" val="3653104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lnSpcReduction="10000"/>
          </a:bodyPr>
          <a:lstStyle/>
          <a:p>
            <a:r>
              <a:rPr lang="pt-BR" sz="2000" dirty="0">
                <a:latin typeface="Bookman Old Style" panose="02050604050505020204" pitchFamily="18" charset="0"/>
              </a:rPr>
              <a:t>§ 2º Na hipótese de não haver novos lances na forma estabelecida no </a:t>
            </a:r>
            <a:r>
              <a:rPr lang="pt-BR" sz="2000" b="1" dirty="0">
                <a:latin typeface="Bookman Old Style" panose="02050604050505020204" pitchFamily="18" charset="0"/>
              </a:rPr>
              <a:t>caput</a:t>
            </a:r>
            <a:r>
              <a:rPr lang="pt-BR" sz="2000" dirty="0">
                <a:latin typeface="Bookman Old Style" panose="02050604050505020204" pitchFamily="18" charset="0"/>
              </a:rPr>
              <a:t> e no § 1º, a etapa será encerrada automaticamente, e o sistema ordenará e divulgará os lances conforme disposto no § 2º do art. 22</a:t>
            </a:r>
            <a:r>
              <a:rPr lang="pt-BR" sz="2000" dirty="0" smtClean="0">
                <a:latin typeface="Bookman Old Style" panose="02050604050505020204" pitchFamily="18" charset="0"/>
              </a:rPr>
              <a:t>.</a:t>
            </a:r>
          </a:p>
          <a:p>
            <a:endParaRPr lang="pt-BR" sz="2000" dirty="0">
              <a:latin typeface="Bookman Old Style" panose="02050604050505020204" pitchFamily="18" charset="0"/>
            </a:endParaRPr>
          </a:p>
          <a:p>
            <a:r>
              <a:rPr lang="pt-BR" sz="2000" dirty="0">
                <a:latin typeface="Bookman Old Style" panose="02050604050505020204" pitchFamily="18" charset="0"/>
              </a:rPr>
              <a:t>§ 3º Definida a melhor proposta, se a diferença em relação à proposta classificada em segundo lugar for de pelo menos 5% (cinco por cento), o agente de contratação ou a comissão de contratação, quando o substituir, auxiliado pela equipe de apoio, poderá admitir o reinício da disputa aberta, nos termos estabelecidos no edital de licitação, para a definição das demais colocações.</a:t>
            </a:r>
          </a:p>
          <a:p>
            <a:endParaRPr lang="pt-BR" dirty="0"/>
          </a:p>
          <a:p>
            <a:endParaRPr lang="pt-BR" dirty="0"/>
          </a:p>
        </p:txBody>
      </p:sp>
    </p:spTree>
    <p:extLst>
      <p:ext uri="{BB962C8B-B14F-4D97-AF65-F5344CB8AC3E}">
        <p14:creationId xmlns:p14="http://schemas.microsoft.com/office/powerpoint/2010/main" val="674915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pPr fontAlgn="base"/>
            <a:r>
              <a:rPr lang="pt-BR" sz="2400" dirty="0" smtClean="0">
                <a:latin typeface="Bookman Old Style" panose="02050604050505020204" pitchFamily="18" charset="0"/>
              </a:rPr>
              <a:t>§ </a:t>
            </a:r>
            <a:r>
              <a:rPr lang="pt-BR" sz="2400" dirty="0">
                <a:latin typeface="Bookman Old Style" panose="02050604050505020204" pitchFamily="18" charset="0"/>
              </a:rPr>
              <a:t>4º Após o reinício previsto no § 3º, os licitantes serão convocados para apresentar lances intermediários</a:t>
            </a:r>
            <a:r>
              <a:rPr lang="pt-BR" sz="2400" dirty="0" smtClean="0">
                <a:latin typeface="Bookman Old Style" panose="02050604050505020204" pitchFamily="18" charset="0"/>
              </a:rPr>
              <a:t>.</a:t>
            </a:r>
          </a:p>
          <a:p>
            <a:pPr marL="0" indent="0" fontAlgn="base">
              <a:buNone/>
            </a:pPr>
            <a:endParaRPr lang="pt-BR" sz="2400" dirty="0">
              <a:latin typeface="Bookman Old Style" panose="02050604050505020204" pitchFamily="18" charset="0"/>
            </a:endParaRPr>
          </a:p>
          <a:p>
            <a:pPr fontAlgn="base"/>
            <a:r>
              <a:rPr lang="pt-BR" sz="2400" dirty="0">
                <a:latin typeface="Bookman Old Style" panose="02050604050505020204" pitchFamily="18" charset="0"/>
              </a:rPr>
              <a:t>§ 5º Encerrada a etapa de que trata o § 4º, o sistema ordenará e divulgará os lances conforme disposto no § 2º do art. 22.</a:t>
            </a:r>
          </a:p>
          <a:p>
            <a:endParaRPr lang="pt-BR" dirty="0"/>
          </a:p>
        </p:txBody>
      </p:sp>
    </p:spTree>
    <p:extLst>
      <p:ext uri="{BB962C8B-B14F-4D97-AF65-F5344CB8AC3E}">
        <p14:creationId xmlns:p14="http://schemas.microsoft.com/office/powerpoint/2010/main" val="706893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Modo de disputa aberto e fechado</a:t>
            </a:r>
            <a:r>
              <a:rPr lang="pt-BR" dirty="0"/>
              <a:t/>
            </a:r>
            <a:br>
              <a:rPr lang="pt-BR" dirty="0"/>
            </a:br>
            <a:endParaRPr lang="pt-BR" dirty="0"/>
          </a:p>
        </p:txBody>
      </p:sp>
      <p:sp>
        <p:nvSpPr>
          <p:cNvPr id="3" name="Espaço Reservado para Conteúdo 2"/>
          <p:cNvSpPr>
            <a:spLocks noGrp="1"/>
          </p:cNvSpPr>
          <p:nvPr>
            <p:ph idx="1"/>
          </p:nvPr>
        </p:nvSpPr>
        <p:spPr/>
        <p:txBody>
          <a:bodyPr>
            <a:normAutofit/>
          </a:bodyPr>
          <a:lstStyle/>
          <a:p>
            <a:pPr fontAlgn="base"/>
            <a:r>
              <a:rPr lang="pt-BR" sz="2400" dirty="0" smtClean="0">
                <a:latin typeface="Bookman Old Style" panose="02050604050505020204" pitchFamily="18" charset="0"/>
              </a:rPr>
              <a:t>Art</a:t>
            </a:r>
            <a:r>
              <a:rPr lang="pt-BR" sz="2400" dirty="0">
                <a:latin typeface="Bookman Old Style" panose="02050604050505020204" pitchFamily="18" charset="0"/>
              </a:rPr>
              <a:t>. 24.  No modo de disputa aberto e fechado, de que trata o inciso II do </a:t>
            </a:r>
            <a:r>
              <a:rPr lang="pt-BR" sz="2400" b="1" dirty="0">
                <a:latin typeface="Bookman Old Style" panose="02050604050505020204" pitchFamily="18" charset="0"/>
              </a:rPr>
              <a:t>caput</a:t>
            </a:r>
            <a:r>
              <a:rPr lang="pt-BR" sz="2400" dirty="0">
                <a:latin typeface="Bookman Old Style" panose="02050604050505020204" pitchFamily="18" charset="0"/>
              </a:rPr>
              <a:t> do art. 22, a etapa de envio de lances terá duração de quinze minutos</a:t>
            </a:r>
            <a:r>
              <a:rPr lang="pt-BR" sz="2400" dirty="0" smtClean="0">
                <a:latin typeface="Bookman Old Style" panose="02050604050505020204" pitchFamily="18" charset="0"/>
              </a:rPr>
              <a:t>.</a:t>
            </a:r>
          </a:p>
          <a:p>
            <a:pPr marL="0" indent="0" fontAlgn="base">
              <a:buNone/>
            </a:pPr>
            <a:endParaRPr lang="pt-BR" sz="2400" dirty="0">
              <a:latin typeface="Bookman Old Style" panose="02050604050505020204" pitchFamily="18" charset="0"/>
            </a:endParaRPr>
          </a:p>
          <a:p>
            <a:pPr fontAlgn="base"/>
            <a:r>
              <a:rPr lang="pt-BR" sz="2400" dirty="0">
                <a:latin typeface="Bookman Old Style" panose="02050604050505020204" pitchFamily="18" charset="0"/>
              </a:rPr>
              <a:t>§ 1º Encerrado o prazo previsto no </a:t>
            </a:r>
            <a:r>
              <a:rPr lang="pt-BR" sz="2400" b="1" dirty="0">
                <a:latin typeface="Bookman Old Style" panose="02050604050505020204" pitchFamily="18" charset="0"/>
              </a:rPr>
              <a:t>caput</a:t>
            </a:r>
            <a:r>
              <a:rPr lang="pt-BR" sz="2400" dirty="0">
                <a:latin typeface="Bookman Old Style" panose="02050604050505020204" pitchFamily="18" charset="0"/>
              </a:rPr>
              <a:t>, o sistema encaminhará o aviso de fechamento iminente dos lances e, transcorrido o período de até dez minutos, aleatoriamente determinado, a recepção de lances será automaticamente encerrada.</a:t>
            </a:r>
          </a:p>
          <a:p>
            <a:endParaRPr lang="pt-BR" dirty="0"/>
          </a:p>
        </p:txBody>
      </p:sp>
    </p:spTree>
    <p:extLst>
      <p:ext uri="{BB962C8B-B14F-4D97-AF65-F5344CB8AC3E}">
        <p14:creationId xmlns:p14="http://schemas.microsoft.com/office/powerpoint/2010/main" val="1612953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r>
              <a:rPr lang="pt-BR" sz="2400" dirty="0">
                <a:latin typeface="Bookman Old Style" panose="02050604050505020204" pitchFamily="18" charset="0"/>
              </a:rPr>
              <a:t>§ 2º Após a etapa de que trata o § 1º, o sistema abrirá a oportunidade para que o autor da oferta de valor mais baixo ou de maior percentual de desconto e os autores das ofertas subsequentes com valores ou percentuais até dez por cento superiores ou inferiores àquela, conforme o critério adotado, possam ofertar um lance final e fechado em até cinco minutos, que será sigiloso até o encerramento deste prazo.</a:t>
            </a:r>
          </a:p>
          <a:p>
            <a:endParaRPr lang="pt-BR" dirty="0"/>
          </a:p>
        </p:txBody>
      </p:sp>
    </p:spTree>
    <p:extLst>
      <p:ext uri="{BB962C8B-B14F-4D97-AF65-F5344CB8AC3E}">
        <p14:creationId xmlns:p14="http://schemas.microsoft.com/office/powerpoint/2010/main" val="124288406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a:bodyPr>
          <a:lstStyle/>
          <a:p>
            <a:pPr fontAlgn="base"/>
            <a:r>
              <a:rPr lang="pt-BR" sz="2000" dirty="0">
                <a:latin typeface="Bookman Old Style" panose="02050604050505020204" pitchFamily="18" charset="0"/>
              </a:rPr>
              <a:t>§ 3º No procedimento de que trata o § 2º, o licitante poderá optar por manter o seu último lance da etapa aberta, ou por ofertar melhor lance</a:t>
            </a:r>
            <a:r>
              <a:rPr lang="pt-BR" sz="2000" dirty="0" smtClean="0">
                <a:latin typeface="Bookman Old Style" panose="02050604050505020204" pitchFamily="18" charset="0"/>
              </a:rPr>
              <a:t>.</a:t>
            </a:r>
          </a:p>
          <a:p>
            <a:pPr marL="0" indent="0" fontAlgn="base">
              <a:buNone/>
            </a:pPr>
            <a:endParaRPr lang="pt-BR" sz="2000" dirty="0">
              <a:latin typeface="Bookman Old Style" panose="02050604050505020204" pitchFamily="18" charset="0"/>
            </a:endParaRPr>
          </a:p>
          <a:p>
            <a:pPr fontAlgn="base"/>
            <a:r>
              <a:rPr lang="pt-BR" sz="2000" dirty="0">
                <a:latin typeface="Bookman Old Style" panose="02050604050505020204" pitchFamily="18" charset="0"/>
              </a:rPr>
              <a:t>§ 4º Na ausência de, no mínimo, três ofertas nas condições de que trata o § 2º, os autores dos melhores lances subsequentes, na ordem de classificação, até o máximo de três, poderão oferecer um lance final e fechado em até cinco minutos, que será sigiloso até o encerramento do prazo, observado o disposto no § 3º</a:t>
            </a:r>
            <a:r>
              <a:rPr lang="pt-BR" sz="2000" dirty="0" smtClean="0">
                <a:latin typeface="Bookman Old Style" panose="02050604050505020204" pitchFamily="18" charset="0"/>
              </a:rPr>
              <a:t>.</a:t>
            </a:r>
            <a:endParaRPr lang="pt-BR" sz="2000" dirty="0">
              <a:latin typeface="Bookman Old Style" panose="02050604050505020204" pitchFamily="18" charset="0"/>
            </a:endParaRPr>
          </a:p>
        </p:txBody>
      </p:sp>
    </p:spTree>
    <p:extLst>
      <p:ext uri="{BB962C8B-B14F-4D97-AF65-F5344CB8AC3E}">
        <p14:creationId xmlns:p14="http://schemas.microsoft.com/office/powerpoint/2010/main" val="3596075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a:bodyPr>
          <a:lstStyle/>
          <a:p>
            <a:r>
              <a:rPr lang="pt-BR" sz="2400" dirty="0">
                <a:latin typeface="Bookman Old Style" panose="02050604050505020204" pitchFamily="18" charset="0"/>
              </a:rPr>
              <a:t>§ 5º Encerrados os prazos estabelecidos nos §§ 2º e 4º, o sistema ordenará e divulgará os lances conforme disposto no § 2º do art. 22. </a:t>
            </a:r>
          </a:p>
          <a:p>
            <a:endParaRPr lang="pt-BR" sz="2400" dirty="0">
              <a:latin typeface="Bookman Old Style" panose="02050604050505020204" pitchFamily="18" charset="0"/>
            </a:endParaRPr>
          </a:p>
        </p:txBody>
      </p:sp>
    </p:spTree>
    <p:extLst>
      <p:ext uri="{BB962C8B-B14F-4D97-AF65-F5344CB8AC3E}">
        <p14:creationId xmlns:p14="http://schemas.microsoft.com/office/powerpoint/2010/main" val="10294513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Adoção e Modalidades</a:t>
            </a:r>
            <a:endParaRPr lang="pt-BR" dirty="0"/>
          </a:p>
        </p:txBody>
      </p:sp>
      <p:sp>
        <p:nvSpPr>
          <p:cNvPr id="3" name="Espaço Reservado para Conteúdo 2"/>
          <p:cNvSpPr>
            <a:spLocks noGrp="1"/>
          </p:cNvSpPr>
          <p:nvPr>
            <p:ph idx="1"/>
          </p:nvPr>
        </p:nvSpPr>
        <p:spPr/>
        <p:txBody>
          <a:bodyPr/>
          <a:lstStyle/>
          <a:p>
            <a:r>
              <a:rPr lang="pt-BR" dirty="0">
                <a:latin typeface="Bookman Old Style" panose="02050604050505020204" pitchFamily="18" charset="0"/>
              </a:rPr>
              <a:t>Art. 3º O critério de julgamento de menor preço ou maior desconto será adotado quando o estudo técnico preliminar demonstrar que a avaliação e a ponderação da qualidade técnica das propostas que excederem os requisitos mínimos das especificações não forem relevantes aos fins pretendidos pela Administração.</a:t>
            </a:r>
          </a:p>
          <a:p>
            <a:endParaRPr lang="pt-BR" dirty="0"/>
          </a:p>
        </p:txBody>
      </p:sp>
    </p:spTree>
    <p:extLst>
      <p:ext uri="{BB962C8B-B14F-4D97-AF65-F5344CB8AC3E}">
        <p14:creationId xmlns:p14="http://schemas.microsoft.com/office/powerpoint/2010/main" val="96403646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Modo de disputa fechado e aberto</a:t>
            </a:r>
            <a:r>
              <a:rPr lang="pt-BR" dirty="0"/>
              <a:t/>
            </a:r>
            <a:br>
              <a:rPr lang="pt-BR" dirty="0"/>
            </a:br>
            <a:endParaRPr lang="pt-BR" dirty="0"/>
          </a:p>
        </p:txBody>
      </p:sp>
      <p:sp>
        <p:nvSpPr>
          <p:cNvPr id="3" name="Espaço Reservado para Conteúdo 2"/>
          <p:cNvSpPr>
            <a:spLocks noGrp="1"/>
          </p:cNvSpPr>
          <p:nvPr>
            <p:ph idx="1"/>
          </p:nvPr>
        </p:nvSpPr>
        <p:spPr/>
        <p:txBody>
          <a:bodyPr/>
          <a:lstStyle/>
          <a:p>
            <a:pPr fontAlgn="base"/>
            <a:r>
              <a:rPr lang="pt-BR" sz="2400" dirty="0" smtClean="0">
                <a:latin typeface="Bookman Old Style" panose="02050604050505020204" pitchFamily="18" charset="0"/>
              </a:rPr>
              <a:t>Art</a:t>
            </a:r>
            <a:r>
              <a:rPr lang="pt-BR" sz="2400" dirty="0">
                <a:latin typeface="Bookman Old Style" panose="02050604050505020204" pitchFamily="18" charset="0"/>
              </a:rPr>
              <a:t>. 25.  No modo de disputa fechado e aberto, de que trata o inciso III do </a:t>
            </a:r>
            <a:r>
              <a:rPr lang="pt-BR" sz="2400" b="1" dirty="0">
                <a:latin typeface="Bookman Old Style" panose="02050604050505020204" pitchFamily="18" charset="0"/>
              </a:rPr>
              <a:t>caput</a:t>
            </a:r>
            <a:r>
              <a:rPr lang="pt-BR" sz="2400" dirty="0">
                <a:latin typeface="Bookman Old Style" panose="02050604050505020204" pitchFamily="18" charset="0"/>
              </a:rPr>
              <a:t> do art. 22, somente serão classificados automaticamente pelo sistema, para a etapa da disputa aberta, na forma disposta no art. 23, com a apresentação de lances, o licitante que apresentou a proposta de menor preço ou maior percentual de desconto e os das propostas até 10% (dez por cento) superiores ou inferiores àquela, conforme o critério de julgamento adotado.</a:t>
            </a:r>
          </a:p>
          <a:p>
            <a:endParaRPr lang="pt-BR" dirty="0"/>
          </a:p>
        </p:txBody>
      </p:sp>
    </p:spTree>
    <p:extLst>
      <p:ext uri="{BB962C8B-B14F-4D97-AF65-F5344CB8AC3E}">
        <p14:creationId xmlns:p14="http://schemas.microsoft.com/office/powerpoint/2010/main" val="261073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r>
              <a:rPr lang="pt-BR" sz="2000" dirty="0">
                <a:latin typeface="Bookman Old Style" panose="02050604050505020204" pitchFamily="18" charset="0"/>
              </a:rPr>
              <a:t>§ 1º Não havendo pelo menos 3 (três) propostas nas condições definidas no </a:t>
            </a:r>
            <a:r>
              <a:rPr lang="pt-BR" sz="2000" b="1" dirty="0">
                <a:latin typeface="Bookman Old Style" panose="02050604050505020204" pitchFamily="18" charset="0"/>
              </a:rPr>
              <a:t>caput</a:t>
            </a:r>
            <a:r>
              <a:rPr lang="pt-BR" sz="2000" dirty="0">
                <a:latin typeface="Bookman Old Style" panose="02050604050505020204" pitchFamily="18" charset="0"/>
              </a:rPr>
              <a:t>, poderão os licitantes que apresentaram as três melhores propostas, consideradas as empatadas, oferecer novos lances sucessivos, na forma disposta no art. 23.</a:t>
            </a:r>
          </a:p>
          <a:p>
            <a:r>
              <a:rPr lang="pt-BR" sz="2000" dirty="0">
                <a:latin typeface="Bookman Old Style" panose="02050604050505020204" pitchFamily="18" charset="0"/>
              </a:rPr>
              <a:t>§ 2º Definida a melhor proposta, se a diferença em relação à proposta classificada em segundo lugar for de pelo menos 5% (cinco por cento), o agente de contratação ou a comissão de contratação, quando o substituir, auxiliado pela equipe de apoio, poderá admitir o reinício da disputa aberta, nos termos estabelecidos no edital de licitação, para a definição das demais colocações.</a:t>
            </a:r>
          </a:p>
          <a:p>
            <a:endParaRPr lang="pt-BR" dirty="0"/>
          </a:p>
        </p:txBody>
      </p:sp>
    </p:spTree>
    <p:extLst>
      <p:ext uri="{BB962C8B-B14F-4D97-AF65-F5344CB8AC3E}">
        <p14:creationId xmlns:p14="http://schemas.microsoft.com/office/powerpoint/2010/main" val="4245382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pPr fontAlgn="base"/>
            <a:r>
              <a:rPr lang="pt-BR" sz="2400" dirty="0" smtClean="0">
                <a:latin typeface="Bookman Old Style" panose="02050604050505020204" pitchFamily="18" charset="0"/>
              </a:rPr>
              <a:t>§ </a:t>
            </a:r>
            <a:r>
              <a:rPr lang="pt-BR" sz="2400" dirty="0">
                <a:latin typeface="Bookman Old Style" panose="02050604050505020204" pitchFamily="18" charset="0"/>
              </a:rPr>
              <a:t>3º Após o reinício previsto no § 2º, os licitantes serão convocados para apresentar lances intermediários, podendo optar por manter o seu último lance.</a:t>
            </a:r>
          </a:p>
          <a:p>
            <a:pPr fontAlgn="base"/>
            <a:r>
              <a:rPr lang="pt-BR" sz="2400" dirty="0">
                <a:latin typeface="Bookman Old Style" panose="02050604050505020204" pitchFamily="18" charset="0"/>
              </a:rPr>
              <a:t>§ 4º Encerrada a etapa de que trata o § 3º, o sistema ordenará e divulgará os lances conforme disposto no § 2º do art. 22.</a:t>
            </a:r>
          </a:p>
          <a:p>
            <a:endParaRPr lang="pt-BR" dirty="0"/>
          </a:p>
        </p:txBody>
      </p:sp>
    </p:spTree>
    <p:extLst>
      <p:ext uri="{BB962C8B-B14F-4D97-AF65-F5344CB8AC3E}">
        <p14:creationId xmlns:p14="http://schemas.microsoft.com/office/powerpoint/2010/main" val="1508991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Desconexão do sistema na etapa de lances</a:t>
            </a:r>
            <a:r>
              <a:rPr lang="pt-BR" dirty="0"/>
              <a:t/>
            </a:r>
            <a:br>
              <a:rPr lang="pt-BR" dirty="0"/>
            </a:br>
            <a:endParaRPr lang="pt-BR" dirty="0"/>
          </a:p>
        </p:txBody>
      </p:sp>
      <p:sp>
        <p:nvSpPr>
          <p:cNvPr id="3" name="Espaço Reservado para Conteúdo 2"/>
          <p:cNvSpPr>
            <a:spLocks noGrp="1"/>
          </p:cNvSpPr>
          <p:nvPr>
            <p:ph idx="1"/>
          </p:nvPr>
        </p:nvSpPr>
        <p:spPr/>
        <p:txBody>
          <a:bodyPr>
            <a:normAutofit fontScale="92500"/>
          </a:bodyPr>
          <a:lstStyle/>
          <a:p>
            <a:pPr fontAlgn="base"/>
            <a:r>
              <a:rPr lang="pt-BR" sz="2400" dirty="0">
                <a:latin typeface="Bookman Old Style" panose="02050604050505020204" pitchFamily="18" charset="0"/>
              </a:rPr>
              <a:t>Art. 26.  Na hipótese de o sistema eletrônico se desconectar no decorrer da etapa de envio de lances da sessão pública e permanecer acessível aos licitantes, os lances continuarão sendo recebidos, sem prejuízo dos atos realizados.</a:t>
            </a:r>
          </a:p>
          <a:p>
            <a:pPr fontAlgn="base"/>
            <a:r>
              <a:rPr lang="pt-BR" sz="2400" dirty="0">
                <a:latin typeface="Bookman Old Style" panose="02050604050505020204" pitchFamily="18" charset="0"/>
              </a:rPr>
              <a:t>Art. 27.  Caso a desconexão do sistema eletrônico persistir por tempo superior a dez minutos para o órgão ou a entidade promotora da licitação, a sessão pública será suspensa e reiniciada somente decorridas vinte e quatro horas após a comunicação do fato aos participantes, no sítio eletrônico utilizado para divulgação.</a:t>
            </a:r>
          </a:p>
          <a:p>
            <a:endParaRPr lang="pt-BR" dirty="0"/>
          </a:p>
        </p:txBody>
      </p:sp>
    </p:spTree>
    <p:extLst>
      <p:ext uri="{BB962C8B-B14F-4D97-AF65-F5344CB8AC3E}">
        <p14:creationId xmlns:p14="http://schemas.microsoft.com/office/powerpoint/2010/main" val="618714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Critérios de desempate</a:t>
            </a:r>
            <a:r>
              <a:rPr lang="pt-BR" dirty="0"/>
              <a:t/>
            </a:r>
            <a:br>
              <a:rPr lang="pt-BR" dirty="0"/>
            </a:br>
            <a:endParaRPr lang="pt-BR" dirty="0"/>
          </a:p>
        </p:txBody>
      </p:sp>
      <p:sp>
        <p:nvSpPr>
          <p:cNvPr id="3" name="Espaço Reservado para Conteúdo 2"/>
          <p:cNvSpPr>
            <a:spLocks noGrp="1"/>
          </p:cNvSpPr>
          <p:nvPr>
            <p:ph idx="1"/>
          </p:nvPr>
        </p:nvSpPr>
        <p:spPr/>
        <p:txBody>
          <a:bodyPr/>
          <a:lstStyle/>
          <a:p>
            <a:pPr fontAlgn="base"/>
            <a:r>
              <a:rPr lang="pt-BR" sz="2400" dirty="0">
                <a:latin typeface="Bookman Old Style" panose="02050604050505020204" pitchFamily="18" charset="0"/>
              </a:rPr>
              <a:t>Art. 28. Em caso de empate entre duas ou mais propostas, serão utilizados os critérios de desempate previstos no art. 60 da Lei nº 14.133, de 2021</a:t>
            </a:r>
            <a:r>
              <a:rPr lang="pt-BR" sz="2400" dirty="0" smtClean="0">
                <a:latin typeface="Bookman Old Style" panose="02050604050505020204" pitchFamily="18" charset="0"/>
              </a:rPr>
              <a:t>.</a:t>
            </a:r>
          </a:p>
          <a:p>
            <a:pPr marL="0" indent="0" fontAlgn="base">
              <a:buNone/>
            </a:pPr>
            <a:endParaRPr lang="pt-BR" sz="2400" dirty="0">
              <a:latin typeface="Bookman Old Style" panose="02050604050505020204" pitchFamily="18" charset="0"/>
            </a:endParaRPr>
          </a:p>
          <a:p>
            <a:pPr fontAlgn="base"/>
            <a:r>
              <a:rPr lang="pt-BR" sz="2400" dirty="0">
                <a:latin typeface="Bookman Old Style" panose="02050604050505020204" pitchFamily="18" charset="0"/>
              </a:rPr>
              <a:t>Parágrafo único. Empatadas as propostas iniciais e não havendo o envio de lances após o início da fase competitiva, aplicam-se os critérios de desempate de que trata o </a:t>
            </a:r>
            <a:r>
              <a:rPr lang="pt-BR" sz="2400" b="1" dirty="0">
                <a:latin typeface="Bookman Old Style" panose="02050604050505020204" pitchFamily="18" charset="0"/>
              </a:rPr>
              <a:t>caput.</a:t>
            </a:r>
            <a:endParaRPr lang="pt-BR" sz="2400" dirty="0">
              <a:latin typeface="Bookman Old Style" panose="02050604050505020204" pitchFamily="18" charset="0"/>
            </a:endParaRPr>
          </a:p>
          <a:p>
            <a:endParaRPr lang="pt-BR" dirty="0"/>
          </a:p>
        </p:txBody>
      </p:sp>
    </p:spTree>
    <p:extLst>
      <p:ext uri="{BB962C8B-B14F-4D97-AF65-F5344CB8AC3E}">
        <p14:creationId xmlns:p14="http://schemas.microsoft.com/office/powerpoint/2010/main" val="1496284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fontAlgn="base"/>
            <a:r>
              <a:rPr lang="pt-BR" dirty="0"/>
              <a:t>DA FASE DO JULGAMENTO</a:t>
            </a:r>
            <a:br>
              <a:rPr lang="pt-BR" dirty="0"/>
            </a:br>
            <a:r>
              <a:rPr lang="pt-BR" b="1" dirty="0"/>
              <a:t>Verificação da conformidade da proposta</a:t>
            </a:r>
            <a:r>
              <a:rPr lang="pt-BR" dirty="0"/>
              <a:t/>
            </a:r>
            <a:br>
              <a:rPr lang="pt-BR" dirty="0"/>
            </a:br>
            <a:endParaRPr lang="pt-BR" dirty="0"/>
          </a:p>
        </p:txBody>
      </p:sp>
      <p:sp>
        <p:nvSpPr>
          <p:cNvPr id="3" name="Espaço Reservado para Conteúdo 2"/>
          <p:cNvSpPr>
            <a:spLocks noGrp="1"/>
          </p:cNvSpPr>
          <p:nvPr>
            <p:ph idx="1"/>
          </p:nvPr>
        </p:nvSpPr>
        <p:spPr/>
        <p:txBody>
          <a:bodyPr>
            <a:normAutofit/>
          </a:bodyPr>
          <a:lstStyle/>
          <a:p>
            <a:pPr fontAlgn="base"/>
            <a:r>
              <a:rPr lang="pt-BR" sz="2400" dirty="0">
                <a:latin typeface="Bookman Old Style" panose="02050604050505020204" pitchFamily="18" charset="0"/>
              </a:rPr>
              <a:t>Art. 29.  Encerrada a etapa de envio de lances da sessão pública, o agente de contratação ou a comissão de contratação, quando o substituir, realizará a verificação da conformidade da proposta classificada em primeiro lugar quanto à adequação ao objeto estipulado e, observado o disposto nos </a:t>
            </a:r>
            <a:r>
              <a:rPr lang="pt-BR" sz="2400" dirty="0" err="1">
                <a:latin typeface="Bookman Old Style" panose="02050604050505020204" pitchFamily="18" charset="0"/>
              </a:rPr>
              <a:t>arts</a:t>
            </a:r>
            <a:r>
              <a:rPr lang="pt-BR" sz="2400" dirty="0">
                <a:latin typeface="Bookman Old Style" panose="02050604050505020204" pitchFamily="18" charset="0"/>
              </a:rPr>
              <a:t>. 33 e 34, à compatibilidade do preço ou maior desconto final em relação ao estimado para a contratação, conforme definido no edital.</a:t>
            </a:r>
          </a:p>
          <a:p>
            <a:endParaRPr lang="pt-BR" dirty="0"/>
          </a:p>
        </p:txBody>
      </p:sp>
    </p:spTree>
    <p:extLst>
      <p:ext uri="{BB962C8B-B14F-4D97-AF65-F5344CB8AC3E}">
        <p14:creationId xmlns:p14="http://schemas.microsoft.com/office/powerpoint/2010/main" val="2417037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r>
              <a:rPr lang="pt-BR" sz="2400" dirty="0">
                <a:latin typeface="Bookman Old Style" panose="02050604050505020204" pitchFamily="18" charset="0"/>
              </a:rPr>
              <a:t>§ 1º Desde que previsto no edital, o órgão ou entidade promotora da licitação poderá, em relação ao licitante provisoriamente vencedor, realizar análise e avaliação da conformidade da proposta, mediante homologação de amostras, exame de conformidade e prova de conceito, entre outros testes de interesse da Administração, de modo a comprovar sua aderência às especificações definidas no termo de referência ou no projeto básico.</a:t>
            </a:r>
          </a:p>
          <a:p>
            <a:endParaRPr lang="pt-BR" dirty="0"/>
          </a:p>
        </p:txBody>
      </p:sp>
    </p:spTree>
    <p:extLst>
      <p:ext uri="{BB962C8B-B14F-4D97-AF65-F5344CB8AC3E}">
        <p14:creationId xmlns:p14="http://schemas.microsoft.com/office/powerpoint/2010/main" val="298254986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a:bodyPr>
          <a:lstStyle/>
          <a:p>
            <a:pPr fontAlgn="base"/>
            <a:r>
              <a:rPr lang="pt-BR" sz="2400" dirty="0">
                <a:latin typeface="Bookman Old Style" panose="02050604050505020204" pitchFamily="18" charset="0"/>
              </a:rPr>
              <a:t>§ 2º O edital de licitação deverá estabelecer prazo de, no mínimo, duas horas, prorrogável por igual período, contado da solicitação do agente de contratação ou da comissão de contratação, quando o substituir, no sistema, para envio da proposta e, se necessário, dos documentos complementares, adequada ao último lance ofertado.</a:t>
            </a:r>
          </a:p>
          <a:p>
            <a:pPr fontAlgn="base"/>
            <a:endParaRPr lang="pt-BR" dirty="0"/>
          </a:p>
          <a:p>
            <a:endParaRPr lang="pt-BR" dirty="0"/>
          </a:p>
        </p:txBody>
      </p:sp>
    </p:spTree>
    <p:extLst>
      <p:ext uri="{BB962C8B-B14F-4D97-AF65-F5344CB8AC3E}">
        <p14:creationId xmlns:p14="http://schemas.microsoft.com/office/powerpoint/2010/main" val="3414388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pPr fontAlgn="base"/>
            <a:r>
              <a:rPr lang="pt-BR" sz="2000" dirty="0">
                <a:latin typeface="Bookman Old Style" panose="02050604050505020204" pitchFamily="18" charset="0"/>
              </a:rPr>
              <a:t>§ 3º A prorrogação de que trata o § 2º, poderá ocorrer nas seguintes situações:</a:t>
            </a:r>
          </a:p>
          <a:p>
            <a:pPr fontAlgn="base"/>
            <a:r>
              <a:rPr lang="pt-BR" sz="2000" dirty="0">
                <a:latin typeface="Bookman Old Style" panose="02050604050505020204" pitchFamily="18" charset="0"/>
              </a:rPr>
              <a:t>I - por solicitação do licitante, mediante justificativa aceita pelo agente de contratação ou pela comissão de contratação, quando o substituir; ou</a:t>
            </a:r>
          </a:p>
          <a:p>
            <a:pPr fontAlgn="base"/>
            <a:r>
              <a:rPr lang="pt-BR" sz="2000" dirty="0">
                <a:latin typeface="Bookman Old Style" panose="02050604050505020204" pitchFamily="18" charset="0"/>
              </a:rPr>
              <a:t>II - de oficio, a critério do agente de contratação ou da comissão de contratação, quando o substituir, quando constatado que o prazo estabelecido não é suficiente para o envio dos documentos exigidos no edital para a verificação de conformidade de que trata o </a:t>
            </a:r>
            <a:r>
              <a:rPr lang="pt-BR" sz="2000" b="1" dirty="0">
                <a:latin typeface="Bookman Old Style" panose="02050604050505020204" pitchFamily="18" charset="0"/>
              </a:rPr>
              <a:t>caput.</a:t>
            </a:r>
            <a:endParaRPr lang="pt-BR" sz="2000" dirty="0">
              <a:latin typeface="Bookman Old Style" panose="02050604050505020204" pitchFamily="18" charset="0"/>
            </a:endParaRPr>
          </a:p>
          <a:p>
            <a:endParaRPr lang="pt-BR" dirty="0"/>
          </a:p>
        </p:txBody>
      </p:sp>
    </p:spTree>
    <p:extLst>
      <p:ext uri="{BB962C8B-B14F-4D97-AF65-F5344CB8AC3E}">
        <p14:creationId xmlns:p14="http://schemas.microsoft.com/office/powerpoint/2010/main" val="1523026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a:bodyPr>
          <a:lstStyle/>
          <a:p>
            <a:pPr fontAlgn="base"/>
            <a:r>
              <a:rPr lang="pt-BR" sz="2400" dirty="0">
                <a:latin typeface="Bookman Old Style" panose="02050604050505020204" pitchFamily="18" charset="0"/>
              </a:rPr>
              <a:t>Art. 30. Na hipótese da proposta do primeiro colocado permanecer acima do preço máximo ou inferior ao desconto definido para a contratação, o agente de contratação ou a comissão de contratação, quando o substituir, poderá negociar condições mais vantajosas, após definido o resultado do julgamento.</a:t>
            </a:r>
          </a:p>
          <a:p>
            <a:pPr fontAlgn="base"/>
            <a:r>
              <a:rPr lang="pt-BR" sz="2400" dirty="0">
                <a:latin typeface="Bookman Old Style" panose="02050604050505020204" pitchFamily="18" charset="0"/>
              </a:rPr>
              <a:t>§ 1º A negociação será realizada por meio do sistema e poderá ser acompanhada pelos demais licitantes.</a:t>
            </a:r>
          </a:p>
          <a:p>
            <a:endParaRPr lang="pt-BR" dirty="0"/>
          </a:p>
        </p:txBody>
      </p:sp>
    </p:spTree>
    <p:extLst>
      <p:ext uri="{BB962C8B-B14F-4D97-AF65-F5344CB8AC3E}">
        <p14:creationId xmlns:p14="http://schemas.microsoft.com/office/powerpoint/2010/main" val="1968927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pPr fontAlgn="base"/>
            <a:r>
              <a:rPr lang="pt-BR" dirty="0">
                <a:latin typeface="Bookman Old Style" panose="02050604050505020204" pitchFamily="18" charset="0"/>
              </a:rPr>
              <a:t>Art. 4º O critério de julgamento de menor preço ou maior desconto será adotado</a:t>
            </a:r>
            <a:r>
              <a:rPr lang="pt-BR" dirty="0" smtClean="0">
                <a:latin typeface="Bookman Old Style" panose="02050604050505020204" pitchFamily="18" charset="0"/>
              </a:rPr>
              <a:t>:</a:t>
            </a:r>
          </a:p>
          <a:p>
            <a:pPr marL="0" indent="0" fontAlgn="base">
              <a:buNone/>
            </a:pPr>
            <a:endParaRPr lang="pt-BR" dirty="0">
              <a:latin typeface="Bookman Old Style" panose="02050604050505020204" pitchFamily="18" charset="0"/>
            </a:endParaRPr>
          </a:p>
          <a:p>
            <a:pPr fontAlgn="base"/>
            <a:r>
              <a:rPr lang="pt-BR" dirty="0">
                <a:latin typeface="Bookman Old Style" panose="02050604050505020204" pitchFamily="18" charset="0"/>
              </a:rPr>
              <a:t>I - na modalidade pregão, obrigatoriamente;</a:t>
            </a:r>
          </a:p>
          <a:p>
            <a:pPr fontAlgn="base"/>
            <a:r>
              <a:rPr lang="pt-BR" dirty="0">
                <a:latin typeface="Bookman Old Style" panose="02050604050505020204" pitchFamily="18" charset="0"/>
              </a:rPr>
              <a:t>II - na modalidade concorrência, observado o art. 3º</a:t>
            </a:r>
            <a:r>
              <a:rPr lang="pt-BR" dirty="0" smtClean="0">
                <a:latin typeface="Bookman Old Style" panose="02050604050505020204" pitchFamily="18" charset="0"/>
              </a:rPr>
              <a:t>;</a:t>
            </a:r>
            <a:endParaRPr lang="pt-BR" dirty="0">
              <a:latin typeface="Bookman Old Style" panose="02050604050505020204" pitchFamily="18" charset="0"/>
            </a:endParaRPr>
          </a:p>
          <a:p>
            <a:pPr fontAlgn="base"/>
            <a:r>
              <a:rPr lang="pt-BR" dirty="0">
                <a:latin typeface="Bookman Old Style" panose="02050604050505020204" pitchFamily="18" charset="0"/>
              </a:rPr>
              <a:t>III - na fase competitiva da modalidade diálogo competitivo, quando for entendido como o mais adequado à solução identificada na fase de diálogo.</a:t>
            </a:r>
          </a:p>
          <a:p>
            <a:endParaRPr lang="pt-BR" dirty="0"/>
          </a:p>
        </p:txBody>
      </p:sp>
    </p:spTree>
    <p:extLst>
      <p:ext uri="{BB962C8B-B14F-4D97-AF65-F5344CB8AC3E}">
        <p14:creationId xmlns:p14="http://schemas.microsoft.com/office/powerpoint/2010/main" val="2217747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r>
              <a:rPr lang="pt-BR" sz="2400" dirty="0">
                <a:latin typeface="Bookman Old Style" panose="02050604050505020204" pitchFamily="18" charset="0"/>
              </a:rPr>
              <a:t>§ 2º Quando o primeiro colocado, mesmo após a negociação, for desclassificado em razão de sua proposta permanecer acima do preço máximo ou inferior ao desconto definido para a contratação, a negociação poderá ser feita com os demais licitantes classificados, exclusivamente por meio do sistema, respeitada a ordem de classificação estabelecida no § 2º do art. 22, ou, em caso de propostas intermediárias empatadas, serão utilizados os critérios de desempate definidos no art. 28.</a:t>
            </a:r>
          </a:p>
          <a:p>
            <a:endParaRPr lang="pt-BR" dirty="0"/>
          </a:p>
        </p:txBody>
      </p:sp>
    </p:spTree>
    <p:extLst>
      <p:ext uri="{BB962C8B-B14F-4D97-AF65-F5344CB8AC3E}">
        <p14:creationId xmlns:p14="http://schemas.microsoft.com/office/powerpoint/2010/main" val="172707233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pPr fontAlgn="base"/>
            <a:r>
              <a:rPr lang="pt-BR" sz="2400" dirty="0">
                <a:latin typeface="Bookman Old Style" panose="02050604050505020204" pitchFamily="18" charset="0"/>
              </a:rPr>
              <a:t>§ 3º Concluída a negociação, se houver, o resultado será registrado na ata da sessão pública, devendo esta ser anexada aos autos do processo de contratação.</a:t>
            </a:r>
          </a:p>
          <a:p>
            <a:pPr fontAlgn="base"/>
            <a:r>
              <a:rPr lang="pt-BR" sz="2400" dirty="0">
                <a:latin typeface="Bookman Old Style" panose="02050604050505020204" pitchFamily="18" charset="0"/>
              </a:rPr>
              <a:t>§ 4º Observado o prazo de que trata o § 2º do art. 29, o agente de contratação ou a comissão de contratação, quando o substituir, deverá solicitar, no sistema, o envio da proposta e, se necessário, dos documentos complementares, adequada ao último lance ofertado após a negociação.</a:t>
            </a:r>
          </a:p>
          <a:p>
            <a:endParaRPr lang="pt-BR" dirty="0"/>
          </a:p>
        </p:txBody>
      </p:sp>
    </p:spTree>
    <p:extLst>
      <p:ext uri="{BB962C8B-B14F-4D97-AF65-F5344CB8AC3E}">
        <p14:creationId xmlns:p14="http://schemas.microsoft.com/office/powerpoint/2010/main" val="2075059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pPr fontAlgn="base"/>
            <a:r>
              <a:rPr lang="pt-BR" sz="2000" dirty="0">
                <a:latin typeface="Bookman Old Style" panose="02050604050505020204" pitchFamily="18" charset="0"/>
              </a:rPr>
              <a:t>Art. 31. No caso de licitações em que o procedimento exija apresentação de planilhas com indicação dos quantitativos e dos custos unitários, bem como com detalhamento das Bonificações e Despesas Indiretas (BDI) e dos Encargos Sociais (ES), esta deverá ser encaminhada pelo sistema com os respectivos valores readequados à proposta vencedora.</a:t>
            </a:r>
          </a:p>
          <a:p>
            <a:pPr fontAlgn="base"/>
            <a:r>
              <a:rPr lang="pt-BR" sz="2000" dirty="0">
                <a:latin typeface="Bookman Old Style" panose="02050604050505020204" pitchFamily="18" charset="0"/>
              </a:rPr>
              <a:t>Art. 32. Desde que previsto em edital, caso a proposta do licitante vencedor não atenda ao quantitativo total estimado para a contratação, poderá ser convocada a quantidade de licitantes necessária para alcançar o total estimado, respeitada a ordem de classificação, observado o preço da proposta vencedora.</a:t>
            </a:r>
          </a:p>
          <a:p>
            <a:endParaRPr lang="pt-BR" dirty="0"/>
          </a:p>
        </p:txBody>
      </p:sp>
    </p:spTree>
    <p:extLst>
      <p:ext uri="{BB962C8B-B14F-4D97-AF65-F5344CB8AC3E}">
        <p14:creationId xmlns:p14="http://schemas.microsoft.com/office/powerpoint/2010/main" val="4070848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Inexequibilidade da proposta</a:t>
            </a:r>
            <a:r>
              <a:rPr lang="pt-BR" dirty="0"/>
              <a:t/>
            </a:r>
            <a:br>
              <a:rPr lang="pt-BR" dirty="0"/>
            </a:br>
            <a:endParaRPr lang="pt-BR" dirty="0"/>
          </a:p>
        </p:txBody>
      </p:sp>
      <p:sp>
        <p:nvSpPr>
          <p:cNvPr id="3" name="Espaço Reservado para Conteúdo 2"/>
          <p:cNvSpPr>
            <a:spLocks noGrp="1"/>
          </p:cNvSpPr>
          <p:nvPr>
            <p:ph idx="1"/>
          </p:nvPr>
        </p:nvSpPr>
        <p:spPr/>
        <p:txBody>
          <a:bodyPr/>
          <a:lstStyle/>
          <a:p>
            <a:pPr fontAlgn="base"/>
            <a:r>
              <a:rPr lang="pt-BR" sz="2400" dirty="0">
                <a:latin typeface="Bookman Old Style" panose="02050604050505020204" pitchFamily="18" charset="0"/>
              </a:rPr>
              <a:t>Art. 33. No caso de obras e serviços de engenharia, serão consideradas inexequíveis as propostas cujos valores forem inferiores a 75% (setenta e cinco por cento) do valor orçado pela Administração</a:t>
            </a:r>
            <a:r>
              <a:rPr lang="pt-BR" sz="2400" dirty="0" smtClean="0">
                <a:latin typeface="Bookman Old Style" panose="02050604050505020204" pitchFamily="18" charset="0"/>
              </a:rPr>
              <a:t>.</a:t>
            </a:r>
          </a:p>
          <a:p>
            <a:pPr marL="0" indent="0" fontAlgn="base">
              <a:buNone/>
            </a:pPr>
            <a:endParaRPr lang="pt-BR" sz="2400" dirty="0">
              <a:latin typeface="Bookman Old Style" panose="02050604050505020204" pitchFamily="18" charset="0"/>
            </a:endParaRPr>
          </a:p>
          <a:p>
            <a:pPr fontAlgn="base"/>
            <a:r>
              <a:rPr lang="pt-BR" sz="2400" dirty="0">
                <a:latin typeface="Bookman Old Style" panose="02050604050505020204" pitchFamily="18" charset="0"/>
              </a:rPr>
              <a:t>Art. 34. No caso de bens e serviços em geral, é indício de inexequibilidade das propostas valores inferiores a 50% (cinquenta por cento) do valor orçado pela Administração.</a:t>
            </a:r>
          </a:p>
          <a:p>
            <a:endParaRPr lang="pt-BR" dirty="0"/>
          </a:p>
        </p:txBody>
      </p:sp>
    </p:spTree>
    <p:extLst>
      <p:ext uri="{BB962C8B-B14F-4D97-AF65-F5344CB8AC3E}">
        <p14:creationId xmlns:p14="http://schemas.microsoft.com/office/powerpoint/2010/main" val="2529820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pPr fontAlgn="base"/>
            <a:r>
              <a:rPr lang="pt-BR" sz="2000" dirty="0">
                <a:latin typeface="Bookman Old Style" panose="02050604050505020204" pitchFamily="18" charset="0"/>
              </a:rPr>
              <a:t>Parágrafo único. A inexequibilidade, na hipótese de que trata o </a:t>
            </a:r>
            <a:r>
              <a:rPr lang="pt-BR" sz="2000" b="1" dirty="0">
                <a:latin typeface="Bookman Old Style" panose="02050604050505020204" pitchFamily="18" charset="0"/>
              </a:rPr>
              <a:t>caput</a:t>
            </a:r>
            <a:r>
              <a:rPr lang="pt-BR" sz="2000" dirty="0">
                <a:latin typeface="Bookman Old Style" panose="02050604050505020204" pitchFamily="18" charset="0"/>
              </a:rPr>
              <a:t>, só será considerada após diligência do agente de contratação ou da comissão de contratação, quando o substituir, que comprove</a:t>
            </a:r>
            <a:r>
              <a:rPr lang="pt-BR" sz="2000" dirty="0" smtClean="0">
                <a:latin typeface="Bookman Old Style" panose="02050604050505020204" pitchFamily="18" charset="0"/>
              </a:rPr>
              <a:t>:</a:t>
            </a:r>
          </a:p>
          <a:p>
            <a:pPr marL="0" indent="0" fontAlgn="base">
              <a:buNone/>
            </a:pPr>
            <a:endParaRPr lang="pt-BR" sz="2000" dirty="0">
              <a:latin typeface="Bookman Old Style" panose="02050604050505020204" pitchFamily="18" charset="0"/>
            </a:endParaRPr>
          </a:p>
          <a:p>
            <a:pPr fontAlgn="base"/>
            <a:r>
              <a:rPr lang="pt-BR" sz="2000" dirty="0">
                <a:latin typeface="Bookman Old Style" panose="02050604050505020204" pitchFamily="18" charset="0"/>
              </a:rPr>
              <a:t>I - que o custo do licitante ultrapassa o valor da proposta; </a:t>
            </a:r>
            <a:r>
              <a:rPr lang="pt-BR" sz="2000" dirty="0" smtClean="0">
                <a:latin typeface="Bookman Old Style" panose="02050604050505020204" pitchFamily="18" charset="0"/>
              </a:rPr>
              <a:t>e</a:t>
            </a:r>
          </a:p>
          <a:p>
            <a:pPr marL="0" indent="0" fontAlgn="base">
              <a:buNone/>
            </a:pPr>
            <a:endParaRPr lang="pt-BR" sz="2000" dirty="0">
              <a:latin typeface="Bookman Old Style" panose="02050604050505020204" pitchFamily="18" charset="0"/>
            </a:endParaRPr>
          </a:p>
          <a:p>
            <a:pPr fontAlgn="base"/>
            <a:r>
              <a:rPr lang="pt-BR" sz="2000" dirty="0">
                <a:latin typeface="Bookman Old Style" panose="02050604050505020204" pitchFamily="18" charset="0"/>
              </a:rPr>
              <a:t>II - inexistirem custos de oportunidade capazes de justificar o vulto da oferta.</a:t>
            </a:r>
          </a:p>
          <a:p>
            <a:endParaRPr lang="pt-BR" dirty="0"/>
          </a:p>
        </p:txBody>
      </p:sp>
    </p:spTree>
    <p:extLst>
      <p:ext uri="{BB962C8B-B14F-4D97-AF65-F5344CB8AC3E}">
        <p14:creationId xmlns:p14="http://schemas.microsoft.com/office/powerpoint/2010/main" val="1506716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Encerramento da fase de julgamento</a:t>
            </a:r>
            <a:r>
              <a:rPr lang="pt-BR"/>
              <a:t/>
            </a:r>
            <a:br>
              <a:rPr lang="pt-BR"/>
            </a:br>
            <a:r>
              <a:rPr lang="pt-BR" smtClean="0"/>
              <a:t>48 99116-6287</a:t>
            </a:r>
            <a:endParaRPr lang="pt-BR" dirty="0"/>
          </a:p>
        </p:txBody>
      </p:sp>
      <p:sp>
        <p:nvSpPr>
          <p:cNvPr id="3" name="Espaço Reservado para Conteúdo 2"/>
          <p:cNvSpPr>
            <a:spLocks noGrp="1"/>
          </p:cNvSpPr>
          <p:nvPr>
            <p:ph idx="1"/>
          </p:nvPr>
        </p:nvSpPr>
        <p:spPr/>
        <p:txBody>
          <a:bodyPr>
            <a:normAutofit/>
          </a:bodyPr>
          <a:lstStyle/>
          <a:p>
            <a:r>
              <a:rPr lang="pt-BR" sz="2400" dirty="0">
                <a:latin typeface="Bookman Old Style" panose="02050604050505020204" pitchFamily="18" charset="0"/>
              </a:rPr>
              <a:t>Art.  35.  Encerrada a fase de julgamento, após a verificação de conformidade da proposta de que trata o art. </a:t>
            </a:r>
            <a:r>
              <a:rPr lang="pt-BR" sz="2400" dirty="0" smtClean="0">
                <a:latin typeface="Bookman Old Style" panose="02050604050505020204" pitchFamily="18" charset="0"/>
              </a:rPr>
              <a:t>29 </a:t>
            </a:r>
            <a:r>
              <a:rPr lang="pt-BR" sz="2400" b="1" dirty="0" smtClean="0">
                <a:solidFill>
                  <a:srgbClr val="FF0000"/>
                </a:solidFill>
                <a:latin typeface="Bookman Old Style" panose="02050604050505020204" pitchFamily="18" charset="0"/>
              </a:rPr>
              <a:t>(</a:t>
            </a:r>
            <a:r>
              <a:rPr lang="pt-BR" b="1" dirty="0">
                <a:solidFill>
                  <a:srgbClr val="FF0000"/>
                </a:solidFill>
              </a:rPr>
              <a:t>verificação da conformidade da proposta classificada em primeiro </a:t>
            </a:r>
            <a:r>
              <a:rPr lang="pt-BR" b="1" dirty="0" smtClean="0">
                <a:solidFill>
                  <a:srgbClr val="FF0000"/>
                </a:solidFill>
              </a:rPr>
              <a:t>lugar</a:t>
            </a:r>
            <a:r>
              <a:rPr lang="pt-BR" dirty="0" smtClean="0"/>
              <a:t>)</a:t>
            </a:r>
            <a:r>
              <a:rPr lang="pt-BR" sz="2400" dirty="0" smtClean="0">
                <a:latin typeface="Bookman Old Style" panose="02050604050505020204" pitchFamily="18" charset="0"/>
              </a:rPr>
              <a:t>, </a:t>
            </a:r>
            <a:r>
              <a:rPr lang="pt-BR" sz="2400" dirty="0">
                <a:latin typeface="Bookman Old Style" panose="02050604050505020204" pitchFamily="18" charset="0"/>
              </a:rPr>
              <a:t>o agente de contratação ou a comissão de contratação, quando o substituir, verificará a documentação de habilitação do licitante conforme disposições do edital de licitação, observado o disposto no Capítulo </a:t>
            </a:r>
            <a:r>
              <a:rPr lang="pt-BR" sz="2400" dirty="0" smtClean="0">
                <a:latin typeface="Bookman Old Style" panose="02050604050505020204" pitchFamily="18" charset="0"/>
              </a:rPr>
              <a:t>IX </a:t>
            </a:r>
            <a:r>
              <a:rPr lang="pt-BR" sz="2400" b="1" dirty="0" smtClean="0">
                <a:solidFill>
                  <a:srgbClr val="FF0000"/>
                </a:solidFill>
                <a:latin typeface="Bookman Old Style" panose="02050604050505020204" pitchFamily="18" charset="0"/>
              </a:rPr>
              <a:t>(</a:t>
            </a:r>
            <a:r>
              <a:rPr lang="pt-BR" b="1" dirty="0">
                <a:solidFill>
                  <a:srgbClr val="FF0000"/>
                </a:solidFill>
              </a:rPr>
              <a:t>Intenção de recorrer e prazo para </a:t>
            </a:r>
            <a:r>
              <a:rPr lang="pt-BR" b="1" dirty="0" smtClean="0">
                <a:solidFill>
                  <a:srgbClr val="FF0000"/>
                </a:solidFill>
              </a:rPr>
              <a:t>recurso)</a:t>
            </a:r>
            <a:endParaRPr lang="pt-BR" sz="2400" b="1" dirty="0">
              <a:solidFill>
                <a:srgbClr val="FF0000"/>
              </a:solidFill>
              <a:latin typeface="Bookman Old Style" panose="02050604050505020204" pitchFamily="18" charset="0"/>
            </a:endParaRPr>
          </a:p>
        </p:txBody>
      </p:sp>
    </p:spTree>
    <p:extLst>
      <p:ext uri="{BB962C8B-B14F-4D97-AF65-F5344CB8AC3E}">
        <p14:creationId xmlns:p14="http://schemas.microsoft.com/office/powerpoint/2010/main" val="407824778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fontAlgn="base"/>
            <a:r>
              <a:rPr lang="pt-BR" dirty="0"/>
              <a:t>DA FASE DE HABILITAÇÃO</a:t>
            </a:r>
            <a:br>
              <a:rPr lang="pt-BR" dirty="0"/>
            </a:br>
            <a:r>
              <a:rPr lang="pt-BR" b="1" dirty="0"/>
              <a:t>Documentação obrigatória</a:t>
            </a:r>
            <a:r>
              <a:rPr lang="pt-BR" dirty="0"/>
              <a:t/>
            </a:r>
            <a:br>
              <a:rPr lang="pt-BR" dirty="0"/>
            </a:br>
            <a:endParaRPr lang="pt-BR" dirty="0"/>
          </a:p>
        </p:txBody>
      </p:sp>
      <p:sp>
        <p:nvSpPr>
          <p:cNvPr id="3" name="Espaço Reservado para Conteúdo 2"/>
          <p:cNvSpPr>
            <a:spLocks noGrp="1"/>
          </p:cNvSpPr>
          <p:nvPr>
            <p:ph idx="1"/>
          </p:nvPr>
        </p:nvSpPr>
        <p:spPr/>
        <p:txBody>
          <a:bodyPr>
            <a:normAutofit lnSpcReduction="10000"/>
          </a:bodyPr>
          <a:lstStyle/>
          <a:p>
            <a:pPr fontAlgn="base"/>
            <a:r>
              <a:rPr lang="pt-BR" sz="2000" dirty="0">
                <a:latin typeface="Bookman Old Style" panose="02050604050505020204" pitchFamily="18" charset="0"/>
              </a:rPr>
              <a:t>Art. 36.  Para habilitação dos licitantes, serão exigidos os documentos necessários e suficientes para demonstrar a capacidade do licitante de realizar o objeto da licitação, nos termos dos </a:t>
            </a:r>
            <a:r>
              <a:rPr lang="pt-BR" sz="2000" dirty="0" err="1">
                <a:latin typeface="Bookman Old Style" panose="02050604050505020204" pitchFamily="18" charset="0"/>
              </a:rPr>
              <a:t>arts</a:t>
            </a:r>
            <a:r>
              <a:rPr lang="pt-BR" sz="2000" dirty="0">
                <a:latin typeface="Bookman Old Style" panose="02050604050505020204" pitchFamily="18" charset="0"/>
              </a:rPr>
              <a:t>. 62 a 70 da Lei nº 14.133, de 2021</a:t>
            </a:r>
            <a:r>
              <a:rPr lang="pt-BR" sz="2000" dirty="0" smtClean="0">
                <a:latin typeface="Bookman Old Style" panose="02050604050505020204" pitchFamily="18" charset="0"/>
              </a:rPr>
              <a:t>.</a:t>
            </a:r>
          </a:p>
          <a:p>
            <a:pPr marL="0" indent="0" fontAlgn="base">
              <a:buNone/>
            </a:pPr>
            <a:endParaRPr lang="pt-BR" sz="2000" dirty="0">
              <a:latin typeface="Bookman Old Style" panose="02050604050505020204" pitchFamily="18" charset="0"/>
            </a:endParaRPr>
          </a:p>
          <a:p>
            <a:pPr fontAlgn="base"/>
            <a:r>
              <a:rPr lang="pt-BR" sz="2000" dirty="0">
                <a:latin typeface="Bookman Old Style" panose="02050604050505020204" pitchFamily="18" charset="0"/>
              </a:rPr>
              <a:t>§ 1º A documentação exigida para fins de habilitação jurídica, fiscal, social e trabalhista e econômico-financeira, desde que previsto no edital de licitação, </a:t>
            </a:r>
            <a:r>
              <a:rPr lang="pt-BR" sz="2000" b="1" u="sng" dirty="0">
                <a:latin typeface="Bookman Old Style" panose="02050604050505020204" pitchFamily="18" charset="0"/>
              </a:rPr>
              <a:t>poderá ser substituída pelo registro cadastral no </a:t>
            </a:r>
            <a:r>
              <a:rPr lang="pt-BR" sz="2000" b="1" u="sng" dirty="0" err="1">
                <a:latin typeface="Bookman Old Style" panose="02050604050505020204" pitchFamily="18" charset="0"/>
              </a:rPr>
              <a:t>Sicaf</a:t>
            </a:r>
            <a:r>
              <a:rPr lang="pt-BR" sz="2000" b="1" u="sng" dirty="0">
                <a:latin typeface="Bookman Old Style" panose="02050604050505020204" pitchFamily="18" charset="0"/>
              </a:rPr>
              <a:t> ou em sistemas semelhantes mantidos pelos Estados, pelo Distrito Federal ou pelos Municípios</a:t>
            </a:r>
            <a:r>
              <a:rPr lang="pt-BR" sz="2000" dirty="0">
                <a:latin typeface="Bookman Old Style" panose="02050604050505020204" pitchFamily="18" charset="0"/>
              </a:rPr>
              <a:t>, quando a licitação for realizada por esses entes federativos.</a:t>
            </a:r>
          </a:p>
          <a:p>
            <a:endParaRPr lang="pt-BR" dirty="0"/>
          </a:p>
        </p:txBody>
      </p:sp>
    </p:spTree>
    <p:extLst>
      <p:ext uri="{BB962C8B-B14F-4D97-AF65-F5344CB8AC3E}">
        <p14:creationId xmlns:p14="http://schemas.microsoft.com/office/powerpoint/2010/main" val="80204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r>
              <a:rPr lang="pt-BR" sz="2400" dirty="0">
                <a:latin typeface="Bookman Old Style" panose="02050604050505020204" pitchFamily="18" charset="0"/>
              </a:rPr>
              <a:t>§ 2º A documentação de habilitação de que trata o </a:t>
            </a:r>
            <a:r>
              <a:rPr lang="pt-BR" sz="2400" b="1" dirty="0">
                <a:latin typeface="Bookman Old Style" panose="02050604050505020204" pitchFamily="18" charset="0"/>
              </a:rPr>
              <a:t>caput</a:t>
            </a:r>
            <a:r>
              <a:rPr lang="pt-BR" sz="2400" dirty="0">
                <a:latin typeface="Bookman Old Style" panose="02050604050505020204" pitchFamily="18" charset="0"/>
              </a:rPr>
              <a:t> </a:t>
            </a:r>
            <a:r>
              <a:rPr lang="pt-BR" sz="2400" u="sng" dirty="0">
                <a:latin typeface="Bookman Old Style" panose="02050604050505020204" pitchFamily="18" charset="0"/>
              </a:rPr>
              <a:t>poderá ser dispensada, total ou parcialmente</a:t>
            </a:r>
            <a:r>
              <a:rPr lang="pt-BR" sz="2400" dirty="0">
                <a:latin typeface="Bookman Old Style" panose="02050604050505020204" pitchFamily="18" charset="0"/>
              </a:rPr>
              <a:t>, nas contratações para entrega imediata, nas contratações em valores inferiores a 1/4 (um quarto) do limite para dispensa de licitação de que trata o inciso II do art. 75 da Lei nº 14.133, de 2021, e nas contratações de produto para pesquisa e desenvolvimento até o valor de que trata o inciso III do art. 70 da Lei nº 14.133, de 2021, ressalvado inciso XXXIII do </a:t>
            </a:r>
            <a:r>
              <a:rPr lang="pt-BR" sz="2400" b="1" dirty="0">
                <a:latin typeface="Bookman Old Style" panose="02050604050505020204" pitchFamily="18" charset="0"/>
              </a:rPr>
              <a:t>caput</a:t>
            </a:r>
            <a:r>
              <a:rPr lang="pt-BR" sz="2400" dirty="0">
                <a:latin typeface="Bookman Old Style" panose="02050604050505020204" pitchFamily="18" charset="0"/>
              </a:rPr>
              <a:t> do art. 7º e o § 3º do art. 195 da Constituição Federal.</a:t>
            </a:r>
          </a:p>
          <a:p>
            <a:endParaRPr lang="pt-BR" dirty="0"/>
          </a:p>
        </p:txBody>
      </p:sp>
    </p:spTree>
    <p:extLst>
      <p:ext uri="{BB962C8B-B14F-4D97-AF65-F5344CB8AC3E}">
        <p14:creationId xmlns:p14="http://schemas.microsoft.com/office/powerpoint/2010/main" val="1417289027"/>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a:bodyPr>
          <a:lstStyle/>
          <a:p>
            <a:pPr fontAlgn="base"/>
            <a:r>
              <a:rPr lang="pt-BR" sz="2000" dirty="0">
                <a:latin typeface="Bookman Old Style" panose="02050604050505020204" pitchFamily="18" charset="0"/>
              </a:rPr>
              <a:t>Art. 37.  Quando permitida a participação de empresas estrangeiras que não funcionem no País, as exigências de habilitação serão atendidas mediante documentos equivalentes, inicialmente apresentados em tradução livre.</a:t>
            </a:r>
          </a:p>
          <a:p>
            <a:pPr fontAlgn="base"/>
            <a:r>
              <a:rPr lang="pt-BR" sz="2000" dirty="0">
                <a:latin typeface="Bookman Old Style" panose="02050604050505020204" pitchFamily="18" charset="0"/>
              </a:rPr>
              <a:t>Parágrafo único.  Na hipótese de o licitante vencedor ser empresa estrangeira que não funcione no País, para fins de assinatura do contrato ou da ata de registro de preços, os documentos exigidos para a habilitação serão traduzidos por tradutor juramentado no País e apostilados nos termos do dispostos no Decreto nº 8.660, de 29 de janeiro de 2016, ou de outro que venha a substituí-lo, ou </a:t>
            </a:r>
            <a:r>
              <a:rPr lang="pt-BR" sz="2000" dirty="0" err="1">
                <a:latin typeface="Bookman Old Style" panose="02050604050505020204" pitchFamily="18" charset="0"/>
              </a:rPr>
              <a:t>consularizados</a:t>
            </a:r>
            <a:r>
              <a:rPr lang="pt-BR" sz="2000" dirty="0">
                <a:latin typeface="Bookman Old Style" panose="02050604050505020204" pitchFamily="18" charset="0"/>
              </a:rPr>
              <a:t> pelos respectivos consulados ou embaixadas.</a:t>
            </a:r>
          </a:p>
          <a:p>
            <a:endParaRPr lang="pt-BR" dirty="0"/>
          </a:p>
        </p:txBody>
      </p:sp>
    </p:spTree>
    <p:extLst>
      <p:ext uri="{BB962C8B-B14F-4D97-AF65-F5344CB8AC3E}">
        <p14:creationId xmlns:p14="http://schemas.microsoft.com/office/powerpoint/2010/main" val="22173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r>
              <a:rPr lang="pt-BR" sz="2400" dirty="0">
                <a:latin typeface="Bookman Old Style" panose="02050604050505020204" pitchFamily="18" charset="0"/>
              </a:rPr>
              <a:t>Art. 38.  Quando permitida a participação de consórcio de empresas, será observado o disposto no art. 15 da Lei nº 14.133, de 2021.</a:t>
            </a:r>
          </a:p>
          <a:p>
            <a:endParaRPr lang="pt-BR" dirty="0"/>
          </a:p>
        </p:txBody>
      </p:sp>
    </p:spTree>
    <p:extLst>
      <p:ext uri="{BB962C8B-B14F-4D97-AF65-F5344CB8AC3E}">
        <p14:creationId xmlns:p14="http://schemas.microsoft.com/office/powerpoint/2010/main" val="41846226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Definições</a:t>
            </a:r>
            <a:endParaRPr lang="pt-BR" dirty="0"/>
          </a:p>
        </p:txBody>
      </p:sp>
      <p:sp>
        <p:nvSpPr>
          <p:cNvPr id="3" name="Espaço Reservado para Conteúdo 2"/>
          <p:cNvSpPr>
            <a:spLocks noGrp="1"/>
          </p:cNvSpPr>
          <p:nvPr>
            <p:ph idx="1"/>
          </p:nvPr>
        </p:nvSpPr>
        <p:spPr/>
        <p:txBody>
          <a:bodyPr>
            <a:normAutofit lnSpcReduction="10000"/>
          </a:bodyPr>
          <a:lstStyle/>
          <a:p>
            <a:pPr fontAlgn="base"/>
            <a:r>
              <a:rPr lang="pt-BR" dirty="0">
                <a:latin typeface="Bookman Old Style" panose="02050604050505020204" pitchFamily="18" charset="0"/>
              </a:rPr>
              <a:t>Art. 5º Para fins do disposto nesta Instrução Normativa, consideram-se:</a:t>
            </a:r>
          </a:p>
          <a:p>
            <a:pPr fontAlgn="base"/>
            <a:r>
              <a:rPr lang="pt-BR" dirty="0">
                <a:latin typeface="Bookman Old Style" panose="02050604050505020204" pitchFamily="18" charset="0"/>
              </a:rPr>
              <a:t>I - lances intermediários:</a:t>
            </a:r>
          </a:p>
          <a:p>
            <a:pPr fontAlgn="base"/>
            <a:r>
              <a:rPr lang="pt-BR" dirty="0">
                <a:latin typeface="Bookman Old Style" panose="02050604050505020204" pitchFamily="18" charset="0"/>
              </a:rPr>
              <a:t>a) lances iguais ou superiores ao menor já ofertado, quando adotado o critério de julgamento de menor preço; e</a:t>
            </a:r>
          </a:p>
          <a:p>
            <a:pPr fontAlgn="base"/>
            <a:r>
              <a:rPr lang="pt-BR" dirty="0">
                <a:latin typeface="Bookman Old Style" panose="02050604050505020204" pitchFamily="18" charset="0"/>
              </a:rPr>
              <a:t>b) lances iguais ou inferiores ao maior já ofertado, quando adotado o critério de julgamento de maior desconto.</a:t>
            </a:r>
          </a:p>
          <a:p>
            <a:pPr fontAlgn="base"/>
            <a:r>
              <a:rPr lang="pt-BR" dirty="0">
                <a:latin typeface="Bookman Old Style" panose="02050604050505020204" pitchFamily="18" charset="0"/>
              </a:rPr>
              <a:t>II - Sistema de Cadastramento Unificado de Fornecedores – </a:t>
            </a:r>
            <a:r>
              <a:rPr lang="pt-BR" dirty="0" err="1">
                <a:latin typeface="Bookman Old Style" panose="02050604050505020204" pitchFamily="18" charset="0"/>
              </a:rPr>
              <a:t>Sicaf</a:t>
            </a:r>
            <a:r>
              <a:rPr lang="pt-BR" dirty="0">
                <a:latin typeface="Bookman Old Style" panose="02050604050505020204" pitchFamily="18" charset="0"/>
              </a:rPr>
              <a:t>: ferramenta informatizada, integrante do Sistema de Compras do Governo Federal – Compras.gov.br, </a:t>
            </a:r>
            <a:r>
              <a:rPr lang="pt-BR" dirty="0" smtClean="0">
                <a:latin typeface="Bookman Old Style" panose="02050604050505020204" pitchFamily="18" charset="0"/>
              </a:rPr>
              <a:t>para </a:t>
            </a:r>
            <a:r>
              <a:rPr lang="pt-BR" dirty="0">
                <a:latin typeface="Bookman Old Style" panose="02050604050505020204" pitchFamily="18" charset="0"/>
              </a:rPr>
              <a:t>cadastramento dos participantes de procedimentos de contratação pública promovidos pelos órgãos e pelas entidades da Administração Pública federal direta, autárquica e fundacional.</a:t>
            </a:r>
          </a:p>
          <a:p>
            <a:endParaRPr lang="pt-BR" dirty="0"/>
          </a:p>
        </p:txBody>
      </p:sp>
    </p:spTree>
    <p:extLst>
      <p:ext uri="{BB962C8B-B14F-4D97-AF65-F5344CB8AC3E}">
        <p14:creationId xmlns:p14="http://schemas.microsoft.com/office/powerpoint/2010/main" val="52122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Procedimentos de verificação</a:t>
            </a:r>
            <a:r>
              <a:rPr lang="pt-BR" dirty="0"/>
              <a:t/>
            </a:r>
            <a:br>
              <a:rPr lang="pt-BR" dirty="0"/>
            </a:br>
            <a:endParaRPr lang="pt-BR" dirty="0"/>
          </a:p>
        </p:txBody>
      </p:sp>
      <p:sp>
        <p:nvSpPr>
          <p:cNvPr id="3" name="Espaço Reservado para Conteúdo 2"/>
          <p:cNvSpPr>
            <a:spLocks noGrp="1"/>
          </p:cNvSpPr>
          <p:nvPr>
            <p:ph idx="1"/>
          </p:nvPr>
        </p:nvSpPr>
        <p:spPr/>
        <p:txBody>
          <a:bodyPr>
            <a:normAutofit lnSpcReduction="10000"/>
          </a:bodyPr>
          <a:lstStyle/>
          <a:p>
            <a:pPr fontAlgn="base"/>
            <a:r>
              <a:rPr lang="pt-BR" sz="2400" dirty="0">
                <a:latin typeface="Bookman Old Style" panose="02050604050505020204" pitchFamily="18" charset="0"/>
              </a:rPr>
              <a:t>Art. 39.  A habilitação será verificada por meio do </a:t>
            </a:r>
            <a:r>
              <a:rPr lang="pt-BR" sz="2400" dirty="0" err="1">
                <a:latin typeface="Bookman Old Style" panose="02050604050505020204" pitchFamily="18" charset="0"/>
              </a:rPr>
              <a:t>Sicaf</a:t>
            </a:r>
            <a:r>
              <a:rPr lang="pt-BR" sz="2400" dirty="0">
                <a:latin typeface="Bookman Old Style" panose="02050604050505020204" pitchFamily="18" charset="0"/>
              </a:rPr>
              <a:t>, nos documentos por ele abrangidos, quando os procedimentos licitatórios forem realizados por órgãos ou entidades a que se refere o art. 1° ou por aqueles que aderirem ao </a:t>
            </a:r>
            <a:r>
              <a:rPr lang="pt-BR" sz="2400" dirty="0" err="1">
                <a:latin typeface="Bookman Old Style" panose="02050604050505020204" pitchFamily="18" charset="0"/>
              </a:rPr>
              <a:t>Sicaf</a:t>
            </a:r>
            <a:r>
              <a:rPr lang="pt-BR" sz="2400" dirty="0">
                <a:latin typeface="Bookman Old Style" panose="02050604050505020204" pitchFamily="18" charset="0"/>
              </a:rPr>
              <a:t>.</a:t>
            </a:r>
          </a:p>
          <a:p>
            <a:pPr fontAlgn="base"/>
            <a:r>
              <a:rPr lang="pt-BR" sz="2400" dirty="0">
                <a:latin typeface="Bookman Old Style" panose="02050604050505020204" pitchFamily="18" charset="0"/>
              </a:rPr>
              <a:t>§ 1º Os documentos exigidos para habilitação que não estejam contemplados no </a:t>
            </a:r>
            <a:r>
              <a:rPr lang="pt-BR" sz="2400" dirty="0" err="1">
                <a:latin typeface="Bookman Old Style" panose="02050604050505020204" pitchFamily="18" charset="0"/>
              </a:rPr>
              <a:t>Sicaf</a:t>
            </a:r>
            <a:r>
              <a:rPr lang="pt-BR" sz="2400" dirty="0">
                <a:latin typeface="Bookman Old Style" panose="02050604050505020204" pitchFamily="18" charset="0"/>
              </a:rPr>
              <a:t> serão enviados por meio do sistema, quando solicitado pelo agente de contratação, ou comissão de contratação quando o substituir, até a conclusão da fase de habilitação.</a:t>
            </a:r>
          </a:p>
          <a:p>
            <a:endParaRPr lang="pt-BR" dirty="0"/>
          </a:p>
        </p:txBody>
      </p:sp>
    </p:spTree>
    <p:extLst>
      <p:ext uri="{BB962C8B-B14F-4D97-AF65-F5344CB8AC3E}">
        <p14:creationId xmlns:p14="http://schemas.microsoft.com/office/powerpoint/2010/main" val="3466815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r>
              <a:rPr lang="pt-BR" sz="2400" dirty="0">
                <a:latin typeface="Bookman Old Style" panose="02050604050505020204" pitchFamily="18" charset="0"/>
              </a:rPr>
              <a:t>§ 2º Será exigida a apresentação dos documentos de habilitação apenas do licitante vencedor, exceto quando a fase de habilitação anteceder as fases referidas nos incisos III e IV do art. 8º, observado, nesta hipótese, o disposto no § 2º do art. 64 da Lei nº 14.133, de 2021.</a:t>
            </a:r>
          </a:p>
          <a:p>
            <a:endParaRPr lang="pt-BR" dirty="0"/>
          </a:p>
        </p:txBody>
      </p:sp>
    </p:spTree>
    <p:extLst>
      <p:ext uri="{BB962C8B-B14F-4D97-AF65-F5344CB8AC3E}">
        <p14:creationId xmlns:p14="http://schemas.microsoft.com/office/powerpoint/2010/main" val="427918698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pPr fontAlgn="base"/>
            <a:r>
              <a:rPr lang="pt-BR" sz="2800" dirty="0">
                <a:latin typeface="Bookman Old Style" panose="02050604050505020204" pitchFamily="18" charset="0"/>
              </a:rPr>
              <a:t>§ 3º  Na hipótese do § 2º, serão exigidos os documentos relativos à regularidade fiscal, em qualquer caso, somente em momento posterior ao julgamento das propostas, e apenas do licitante mais bem classificado, nos termos do inciso III do art. 63 da Lei nº 14.133, de 2021.</a:t>
            </a:r>
          </a:p>
          <a:p>
            <a:endParaRPr lang="pt-BR" dirty="0"/>
          </a:p>
        </p:txBody>
      </p:sp>
    </p:spTree>
    <p:extLst>
      <p:ext uri="{BB962C8B-B14F-4D97-AF65-F5344CB8AC3E}">
        <p14:creationId xmlns:p14="http://schemas.microsoft.com/office/powerpoint/2010/main" val="1534434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pPr fontAlgn="base"/>
            <a:r>
              <a:rPr lang="pt-BR" sz="2000" dirty="0">
                <a:latin typeface="Bookman Old Style" panose="02050604050505020204" pitchFamily="18" charset="0"/>
              </a:rPr>
              <a:t>§ 4º Após a apresentação dos documentos de habilitação, fica vedada a substituição ou a apresentação de novos documentos, salvo em sede de diligência, para:</a:t>
            </a:r>
          </a:p>
          <a:p>
            <a:pPr fontAlgn="base"/>
            <a:r>
              <a:rPr lang="pt-BR" sz="2000" dirty="0">
                <a:latin typeface="Bookman Old Style" panose="02050604050505020204" pitchFamily="18" charset="0"/>
              </a:rPr>
              <a:t>I - complementação de informações acerca dos documentos já apresentados pelos licitantes e desde que necessária para apurar fatos existentes à época da abertura do certame; e</a:t>
            </a:r>
          </a:p>
          <a:p>
            <a:pPr fontAlgn="base"/>
            <a:r>
              <a:rPr lang="pt-BR" sz="2000" dirty="0">
                <a:latin typeface="Bookman Old Style" panose="02050604050505020204" pitchFamily="18" charset="0"/>
              </a:rPr>
              <a:t>II - atualização de documentos cuja validade tenha expirado após a data de recebimento das propostas.</a:t>
            </a:r>
          </a:p>
          <a:p>
            <a:endParaRPr lang="pt-BR" dirty="0"/>
          </a:p>
        </p:txBody>
      </p:sp>
    </p:spTree>
    <p:extLst>
      <p:ext uri="{BB962C8B-B14F-4D97-AF65-F5344CB8AC3E}">
        <p14:creationId xmlns:p14="http://schemas.microsoft.com/office/powerpoint/2010/main" val="982010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a:bodyPr>
          <a:lstStyle/>
          <a:p>
            <a:pPr fontAlgn="base"/>
            <a:r>
              <a:rPr lang="pt-BR" sz="2400" dirty="0">
                <a:latin typeface="Bookman Old Style" panose="02050604050505020204" pitchFamily="18" charset="0"/>
              </a:rPr>
              <a:t>§ 5º Na hipótese de que trata o § 2º, os documentos deverão ser apresentados em formato digital, via sistema, no prazo definido no edital de licitação, após solicitação do agente de contratação ou da comissão de contratação, quando o substituir, no sistema eletrônico, no prazo de, no mínimo, duas horas, prorrogável por igual período, nas situações elencadas no § 3º do art. 29.</a:t>
            </a:r>
          </a:p>
          <a:p>
            <a:endParaRPr lang="pt-BR" dirty="0"/>
          </a:p>
        </p:txBody>
      </p:sp>
    </p:spTree>
    <p:extLst>
      <p:ext uri="{BB962C8B-B14F-4D97-AF65-F5344CB8AC3E}">
        <p14:creationId xmlns:p14="http://schemas.microsoft.com/office/powerpoint/2010/main" val="222330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pPr fontAlgn="base"/>
            <a:r>
              <a:rPr lang="pt-BR" sz="2400" dirty="0">
                <a:latin typeface="Bookman Old Style" panose="02050604050505020204" pitchFamily="18" charset="0"/>
              </a:rPr>
              <a:t>§ 6º A verificação pelo agente de contratação ou pela comissão de contratação, quando o substituir, em sítios eletrônicos oficiais de órgãos e entidades emissores de certidões constitui meio legal de prova, para fins de habilitação.</a:t>
            </a:r>
          </a:p>
          <a:p>
            <a:pPr fontAlgn="base"/>
            <a:r>
              <a:rPr lang="pt-BR" sz="2400" dirty="0">
                <a:latin typeface="Bookman Old Style" panose="02050604050505020204" pitchFamily="18" charset="0"/>
              </a:rPr>
              <a:t>§ 7º Na análise dos documentos de habilitação, a comissão de contratação poderá sanar erros ou falhas, na forma estabelecida no Capítulo XI.</a:t>
            </a:r>
          </a:p>
          <a:p>
            <a:endParaRPr lang="pt-BR" dirty="0"/>
          </a:p>
        </p:txBody>
      </p:sp>
    </p:spTree>
    <p:extLst>
      <p:ext uri="{BB962C8B-B14F-4D97-AF65-F5344CB8AC3E}">
        <p14:creationId xmlns:p14="http://schemas.microsoft.com/office/powerpoint/2010/main" val="2570172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pPr fontAlgn="base"/>
            <a:r>
              <a:rPr lang="pt-BR" sz="2000" dirty="0">
                <a:latin typeface="Bookman Old Style" panose="02050604050505020204" pitchFamily="18" charset="0"/>
              </a:rPr>
              <a:t>§ 8º Na hipótese de o licitante não atender às exigências para habilitação, o agente de contratação ou a comissão de contratação, quando o substituir, examinará a proposta subsequente e assim sucessivamente, na ordem de classificação, até a apuração de uma proposta que atenda ao edital de licitação, observado o prazo disposto no § 2º do art. 29.</a:t>
            </a:r>
          </a:p>
          <a:p>
            <a:pPr fontAlgn="base"/>
            <a:r>
              <a:rPr lang="pt-BR" sz="2000" dirty="0">
                <a:latin typeface="Bookman Old Style" panose="02050604050505020204" pitchFamily="18" charset="0"/>
              </a:rPr>
              <a:t>§ 9º Serão disponibilizados para acesso público os documentos de habilitação dos licitantes convocados para a apresentação da documentação </a:t>
            </a:r>
            <a:r>
              <a:rPr lang="pt-BR" sz="2000" dirty="0" err="1">
                <a:latin typeface="Bookman Old Style" panose="02050604050505020204" pitchFamily="18" charset="0"/>
              </a:rPr>
              <a:t>habilitatória</a:t>
            </a:r>
            <a:r>
              <a:rPr lang="pt-BR" sz="2000" dirty="0">
                <a:latin typeface="Bookman Old Style" panose="02050604050505020204" pitchFamily="18" charset="0"/>
              </a:rPr>
              <a:t>, após concluídos os procedimentos de que trata o § 7º.</a:t>
            </a:r>
          </a:p>
          <a:p>
            <a:endParaRPr lang="pt-BR" dirty="0"/>
          </a:p>
        </p:txBody>
      </p:sp>
    </p:spTree>
    <p:extLst>
      <p:ext uri="{BB962C8B-B14F-4D97-AF65-F5344CB8AC3E}">
        <p14:creationId xmlns:p14="http://schemas.microsoft.com/office/powerpoint/2010/main" val="2442229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r>
              <a:rPr lang="pt-BR" sz="2400" dirty="0">
                <a:latin typeface="Bookman Old Style" panose="02050604050505020204" pitchFamily="18" charset="0"/>
              </a:rPr>
              <a:t>§ 10. A comprovação de regularidade fiscal e trabalhista das microempresas e das empresas de pequeno porte será exigida nos termos do disposto no art. 4º do Decreto nº 8.538, de 6 de outubro de 2015.</a:t>
            </a:r>
          </a:p>
          <a:p>
            <a:endParaRPr lang="pt-BR" dirty="0"/>
          </a:p>
        </p:txBody>
      </p:sp>
    </p:spTree>
    <p:extLst>
      <p:ext uri="{BB962C8B-B14F-4D97-AF65-F5344CB8AC3E}">
        <p14:creationId xmlns:p14="http://schemas.microsoft.com/office/powerpoint/2010/main" val="111609109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a:t>DA INTENÇÃO DE RECORRER E DA FASE RECURSAL</a:t>
            </a:r>
            <a:br>
              <a:rPr lang="pt-BR" dirty="0"/>
            </a:br>
            <a:endParaRPr lang="pt-BR" dirty="0"/>
          </a:p>
        </p:txBody>
      </p:sp>
      <p:sp>
        <p:nvSpPr>
          <p:cNvPr id="3" name="Espaço Reservado para Conteúdo 2"/>
          <p:cNvSpPr>
            <a:spLocks noGrp="1"/>
          </p:cNvSpPr>
          <p:nvPr>
            <p:ph idx="1"/>
          </p:nvPr>
        </p:nvSpPr>
        <p:spPr/>
        <p:txBody>
          <a:bodyPr/>
          <a:lstStyle/>
          <a:p>
            <a:pPr fontAlgn="base"/>
            <a:r>
              <a:rPr lang="pt-BR" sz="2400" b="1" dirty="0">
                <a:latin typeface="Bookman Old Style" panose="02050604050505020204" pitchFamily="18" charset="0"/>
              </a:rPr>
              <a:t>Intenção de recorrer e prazo para recurso</a:t>
            </a:r>
            <a:endParaRPr lang="pt-BR" sz="2400" dirty="0">
              <a:latin typeface="Bookman Old Style" panose="02050604050505020204" pitchFamily="18" charset="0"/>
            </a:endParaRPr>
          </a:p>
          <a:p>
            <a:pPr fontAlgn="base"/>
            <a:r>
              <a:rPr lang="pt-BR" sz="2400" dirty="0">
                <a:latin typeface="Bookman Old Style" panose="02050604050505020204" pitchFamily="18" charset="0"/>
              </a:rPr>
              <a:t>Art. 40. Qualquer licitante poderá, durante o prazo concedido na sessão pública, não inferior a 10 minutos, de forma imediata após o término do julgamento das propostas e do ato de habilitação ou inabilitação, em campo próprio do sistema, </a:t>
            </a:r>
            <a:r>
              <a:rPr lang="pt-BR" sz="2400" b="1" u="sng" dirty="0">
                <a:latin typeface="Bookman Old Style" panose="02050604050505020204" pitchFamily="18" charset="0"/>
              </a:rPr>
              <a:t>manifestar sua intenção de recorrer</a:t>
            </a:r>
            <a:r>
              <a:rPr lang="pt-BR" sz="2400" dirty="0">
                <a:latin typeface="Bookman Old Style" panose="02050604050505020204" pitchFamily="18" charset="0"/>
              </a:rPr>
              <a:t>, sob pena de preclusão, ficando a autoridade superior autorizada a adjudicar o objeto ao licitante declarado vencedor.</a:t>
            </a:r>
          </a:p>
          <a:p>
            <a:endParaRPr lang="pt-BR" dirty="0"/>
          </a:p>
        </p:txBody>
      </p:sp>
    </p:spTree>
    <p:extLst>
      <p:ext uri="{BB962C8B-B14F-4D97-AF65-F5344CB8AC3E}">
        <p14:creationId xmlns:p14="http://schemas.microsoft.com/office/powerpoint/2010/main" val="1770604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r>
              <a:rPr lang="pt-BR" sz="2400" dirty="0">
                <a:latin typeface="Bookman Old Style" panose="02050604050505020204" pitchFamily="18" charset="0"/>
              </a:rPr>
              <a:t>§ 1º As razões do recurso deverão ser apresentadas em momento único, em campo próprio no sistema, no prazo de três dias úteis, contados a partir da data de intimação ou de lavratura da ata de habilitação ou inabilitação ou, na hipótese de adoção da inversão de fases prevista no § 1º do art. 8º, da ata de julgamento.</a:t>
            </a:r>
          </a:p>
          <a:p>
            <a:endParaRPr lang="pt-BR" dirty="0"/>
          </a:p>
        </p:txBody>
      </p:sp>
    </p:spTree>
    <p:extLst>
      <p:ext uri="{BB962C8B-B14F-4D97-AF65-F5344CB8AC3E}">
        <p14:creationId xmlns:p14="http://schemas.microsoft.com/office/powerpoint/2010/main" val="24203573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Vedações</a:t>
            </a:r>
            <a:endParaRPr lang="pt-BR" dirty="0"/>
          </a:p>
        </p:txBody>
      </p:sp>
      <p:sp>
        <p:nvSpPr>
          <p:cNvPr id="3" name="Espaço Reservado para Conteúdo 2"/>
          <p:cNvSpPr>
            <a:spLocks noGrp="1"/>
          </p:cNvSpPr>
          <p:nvPr>
            <p:ph idx="1"/>
          </p:nvPr>
        </p:nvSpPr>
        <p:spPr/>
        <p:txBody>
          <a:bodyPr/>
          <a:lstStyle/>
          <a:p>
            <a:endParaRPr lang="pt-BR" dirty="0" smtClean="0">
              <a:latin typeface="Bookman Old Style" panose="02050604050505020204" pitchFamily="18" charset="0"/>
            </a:endParaRPr>
          </a:p>
          <a:p>
            <a:r>
              <a:rPr lang="pt-BR" dirty="0" smtClean="0">
                <a:latin typeface="Bookman Old Style" panose="02050604050505020204" pitchFamily="18" charset="0"/>
              </a:rPr>
              <a:t>Art</a:t>
            </a:r>
            <a:r>
              <a:rPr lang="pt-BR" dirty="0">
                <a:latin typeface="Bookman Old Style" panose="02050604050505020204" pitchFamily="18" charset="0"/>
              </a:rPr>
              <a:t>. 6º Deverá ser observado o disposto no art. 14 da Lei nº 14.133, de 2021, em relação à vedação de participar do procedimento de licitação de que trata esta Instrução Normativa</a:t>
            </a:r>
            <a:r>
              <a:rPr lang="pt-BR" dirty="0" smtClean="0">
                <a:latin typeface="Bookman Old Style" panose="02050604050505020204" pitchFamily="18" charset="0"/>
              </a:rPr>
              <a:t>.   ( </a:t>
            </a:r>
            <a:r>
              <a:rPr lang="pt-BR" sz="1200" dirty="0" smtClean="0">
                <a:latin typeface="Bookman Old Style" panose="02050604050505020204" pitchFamily="18" charset="0"/>
              </a:rPr>
              <a:t>Art. 14 - </a:t>
            </a:r>
            <a:r>
              <a:rPr lang="pt-BR" sz="1200" dirty="0">
                <a:latin typeface="Bookman Old Style" panose="02050604050505020204" pitchFamily="18" charset="0"/>
              </a:rPr>
              <a:t>Não poderão disputar licitação </a:t>
            </a:r>
            <a:r>
              <a:rPr lang="pt-BR" sz="1200" dirty="0" smtClean="0">
                <a:latin typeface="Bookman Old Style" panose="02050604050505020204" pitchFamily="18" charset="0"/>
              </a:rPr>
              <a:t>.........)</a:t>
            </a:r>
          </a:p>
          <a:p>
            <a:endParaRPr lang="pt-BR" sz="1200" dirty="0">
              <a:latin typeface="Bookman Old Style" panose="02050604050505020204" pitchFamily="18" charset="0"/>
            </a:endParaRPr>
          </a:p>
          <a:p>
            <a:endParaRPr lang="pt-BR" sz="1200" dirty="0">
              <a:latin typeface="Bookman Old Style" panose="02050604050505020204" pitchFamily="18" charset="0"/>
            </a:endParaRPr>
          </a:p>
        </p:txBody>
      </p:sp>
    </p:spTree>
    <p:extLst>
      <p:ext uri="{BB962C8B-B14F-4D97-AF65-F5344CB8AC3E}">
        <p14:creationId xmlns:p14="http://schemas.microsoft.com/office/powerpoint/2010/main" val="714091408"/>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pPr fontAlgn="base"/>
            <a:r>
              <a:rPr lang="pt-BR" sz="2400" dirty="0">
                <a:latin typeface="Bookman Old Style" panose="02050604050505020204" pitchFamily="18" charset="0"/>
              </a:rPr>
              <a:t>§ 2º Os demais licitantes ficarão intimados para, se desejarem, apresentar suas contrarrazões, no prazo de três dias úteis, contado da data de intimação pessoal ou de divulgação da interposição do recurso.</a:t>
            </a:r>
          </a:p>
          <a:p>
            <a:pPr fontAlgn="base"/>
            <a:r>
              <a:rPr lang="pt-BR" sz="2400" dirty="0">
                <a:latin typeface="Bookman Old Style" panose="02050604050505020204" pitchFamily="18" charset="0"/>
              </a:rPr>
              <a:t>§ 3º Será assegurado ao licitante vista dos elementos indispensáveis à defesa de seus interesses.</a:t>
            </a:r>
          </a:p>
          <a:p>
            <a:pPr fontAlgn="base"/>
            <a:r>
              <a:rPr lang="pt-BR" sz="2400" dirty="0">
                <a:latin typeface="Bookman Old Style" panose="02050604050505020204" pitchFamily="18" charset="0"/>
              </a:rPr>
              <a:t>§ 4º O acolhimento do recurso importará na invalidação apenas dos atos que não possam ser aproveitados.</a:t>
            </a:r>
          </a:p>
          <a:p>
            <a:endParaRPr lang="pt-BR" dirty="0"/>
          </a:p>
        </p:txBody>
      </p:sp>
    </p:spTree>
    <p:extLst>
      <p:ext uri="{BB962C8B-B14F-4D97-AF65-F5344CB8AC3E}">
        <p14:creationId xmlns:p14="http://schemas.microsoft.com/office/powerpoint/2010/main" val="1996731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a:t>DO SANEAMENTO DA PROPOSTA E DOS DOCUMENTOS DE HABILITAÇÃO</a:t>
            </a:r>
            <a:br>
              <a:rPr lang="pt-BR" dirty="0"/>
            </a:br>
            <a:endParaRPr lang="pt-BR" dirty="0"/>
          </a:p>
        </p:txBody>
      </p:sp>
      <p:sp>
        <p:nvSpPr>
          <p:cNvPr id="3" name="Espaço Reservado para Conteúdo 2"/>
          <p:cNvSpPr>
            <a:spLocks noGrp="1"/>
          </p:cNvSpPr>
          <p:nvPr>
            <p:ph idx="1"/>
          </p:nvPr>
        </p:nvSpPr>
        <p:spPr/>
        <p:txBody>
          <a:bodyPr/>
          <a:lstStyle/>
          <a:p>
            <a:r>
              <a:rPr lang="pt-BR" sz="2400" b="1" dirty="0">
                <a:latin typeface="Bookman Old Style" panose="02050604050505020204" pitchFamily="18" charset="0"/>
              </a:rPr>
              <a:t>Proposta  </a:t>
            </a:r>
            <a:endParaRPr lang="pt-BR" sz="2400" b="1" dirty="0" smtClean="0">
              <a:latin typeface="Bookman Old Style" panose="02050604050505020204" pitchFamily="18" charset="0"/>
            </a:endParaRPr>
          </a:p>
          <a:p>
            <a:pPr marL="0" indent="0">
              <a:buNone/>
            </a:pPr>
            <a:endParaRPr lang="pt-BR" sz="2400" b="1" dirty="0" smtClean="0">
              <a:latin typeface="Bookman Old Style" panose="02050604050505020204" pitchFamily="18" charset="0"/>
            </a:endParaRPr>
          </a:p>
          <a:p>
            <a:r>
              <a:rPr lang="pt-BR" sz="2400" dirty="0" smtClean="0">
                <a:latin typeface="Bookman Old Style" panose="02050604050505020204" pitchFamily="18" charset="0"/>
              </a:rPr>
              <a:t>Art</a:t>
            </a:r>
            <a:r>
              <a:rPr lang="pt-BR" sz="2400" dirty="0">
                <a:latin typeface="Bookman Old Style" panose="02050604050505020204" pitchFamily="18" charset="0"/>
              </a:rPr>
              <a:t>. 41. O agente de contratação ou a comissão de contratação, quando o substituir, poderá, no julgamento das propostas, </a:t>
            </a:r>
            <a:r>
              <a:rPr lang="pt-BR" sz="2400" b="1" dirty="0">
                <a:latin typeface="Bookman Old Style" panose="02050604050505020204" pitchFamily="18" charset="0"/>
              </a:rPr>
              <a:t>sanar erros ou falhas que não alterem a sua substância e sua validade jurídica</a:t>
            </a:r>
            <a:r>
              <a:rPr lang="pt-BR" sz="2400" dirty="0">
                <a:latin typeface="Bookman Old Style" panose="02050604050505020204" pitchFamily="18" charset="0"/>
              </a:rPr>
              <a:t>, atribuindo-lhes eficácia para fins de classificação, observado o disposto no art. 55 da Lei nº 9.784, de 29 de janeiro de 1999.</a:t>
            </a:r>
          </a:p>
          <a:p>
            <a:endParaRPr lang="pt-BR" dirty="0"/>
          </a:p>
        </p:txBody>
      </p:sp>
    </p:spTree>
    <p:extLst>
      <p:ext uri="{BB962C8B-B14F-4D97-AF65-F5344CB8AC3E}">
        <p14:creationId xmlns:p14="http://schemas.microsoft.com/office/powerpoint/2010/main" val="180667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pPr fontAlgn="base"/>
            <a:r>
              <a:rPr lang="pt-BR" sz="2400" b="1" dirty="0">
                <a:latin typeface="Bookman Old Style" panose="02050604050505020204" pitchFamily="18" charset="0"/>
              </a:rPr>
              <a:t>Documentos de </a:t>
            </a:r>
            <a:r>
              <a:rPr lang="pt-BR" sz="2400" b="1" dirty="0" smtClean="0">
                <a:latin typeface="Bookman Old Style" panose="02050604050505020204" pitchFamily="18" charset="0"/>
              </a:rPr>
              <a:t>habilitação</a:t>
            </a:r>
          </a:p>
          <a:p>
            <a:pPr marL="0" indent="0" fontAlgn="base">
              <a:buNone/>
            </a:pPr>
            <a:endParaRPr lang="pt-BR" sz="2400" dirty="0">
              <a:latin typeface="Bookman Old Style" panose="02050604050505020204" pitchFamily="18" charset="0"/>
            </a:endParaRPr>
          </a:p>
          <a:p>
            <a:pPr fontAlgn="base"/>
            <a:r>
              <a:rPr lang="pt-BR" sz="2400" dirty="0">
                <a:latin typeface="Bookman Old Style" panose="02050604050505020204" pitchFamily="18" charset="0"/>
              </a:rPr>
              <a:t>Art. 42. A comissão de contratação poderá, na análise dos documentos de habilitação, </a:t>
            </a:r>
            <a:r>
              <a:rPr lang="pt-BR" sz="2400" b="1" dirty="0">
                <a:latin typeface="Bookman Old Style" panose="02050604050505020204" pitchFamily="18" charset="0"/>
              </a:rPr>
              <a:t>sanar erros ou falhas que não alterem a substância dos documentos e sua validade jurídica</a:t>
            </a:r>
            <a:r>
              <a:rPr lang="pt-BR" sz="2400" dirty="0">
                <a:latin typeface="Bookman Old Style" panose="02050604050505020204" pitchFamily="18" charset="0"/>
              </a:rPr>
              <a:t>, mediante decisão fundamentada, registrada em ata e acessível a todos, atribuindo-lhes eficácia para fins de habilitação.</a:t>
            </a:r>
          </a:p>
          <a:p>
            <a:endParaRPr lang="pt-BR" dirty="0"/>
          </a:p>
        </p:txBody>
      </p:sp>
    </p:spTree>
    <p:extLst>
      <p:ext uri="{BB962C8B-B14F-4D97-AF65-F5344CB8AC3E}">
        <p14:creationId xmlns:p14="http://schemas.microsoft.com/office/powerpoint/2010/main" val="3097475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pPr fontAlgn="base"/>
            <a:r>
              <a:rPr lang="pt-BR" sz="2400" b="1" dirty="0">
                <a:latin typeface="Bookman Old Style" panose="02050604050505020204" pitchFamily="18" charset="0"/>
              </a:rPr>
              <a:t>Realização de diligências</a:t>
            </a:r>
            <a:endParaRPr lang="pt-BR" sz="2400" dirty="0">
              <a:latin typeface="Bookman Old Style" panose="02050604050505020204" pitchFamily="18" charset="0"/>
            </a:endParaRPr>
          </a:p>
          <a:p>
            <a:pPr fontAlgn="base"/>
            <a:r>
              <a:rPr lang="pt-BR" sz="2400" dirty="0">
                <a:latin typeface="Bookman Old Style" panose="02050604050505020204" pitchFamily="18" charset="0"/>
              </a:rPr>
              <a:t>Art. 43.  Na hipótese de necessidade de suspensão da sessão pública para a realização de diligências, com vistas ao saneamento de que tratam os </a:t>
            </a:r>
            <a:r>
              <a:rPr lang="pt-BR" sz="2400" dirty="0" err="1">
                <a:latin typeface="Bookman Old Style" panose="02050604050505020204" pitchFamily="18" charset="0"/>
              </a:rPr>
              <a:t>arts</a:t>
            </a:r>
            <a:r>
              <a:rPr lang="pt-BR" sz="2400" dirty="0">
                <a:latin typeface="Bookman Old Style" panose="02050604050505020204" pitchFamily="18" charset="0"/>
              </a:rPr>
              <a:t>. 41 e 42, </a:t>
            </a:r>
            <a:r>
              <a:rPr lang="pt-BR" sz="2400" b="1" dirty="0">
                <a:latin typeface="Bookman Old Style" panose="02050604050505020204" pitchFamily="18" charset="0"/>
              </a:rPr>
              <a:t>o seu reinício somente poderá ocorrer mediante aviso prévio no sistema com, no mínimo, vinte e quatro horas de antecedência</a:t>
            </a:r>
            <a:r>
              <a:rPr lang="pt-BR" sz="2400" dirty="0">
                <a:latin typeface="Bookman Old Style" panose="02050604050505020204" pitchFamily="18" charset="0"/>
              </a:rPr>
              <a:t>, e a ocorrência será registrada em ata.</a:t>
            </a:r>
          </a:p>
          <a:p>
            <a:endParaRPr lang="pt-BR" dirty="0"/>
          </a:p>
        </p:txBody>
      </p:sp>
    </p:spTree>
    <p:extLst>
      <p:ext uri="{BB962C8B-B14F-4D97-AF65-F5344CB8AC3E}">
        <p14:creationId xmlns:p14="http://schemas.microsoft.com/office/powerpoint/2010/main" val="2666501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fontAlgn="base"/>
            <a:r>
              <a:rPr lang="pt-BR" dirty="0"/>
              <a:t>DA FASE DE HOMOLOGAÇÃO</a:t>
            </a:r>
            <a:br>
              <a:rPr lang="pt-BR" dirty="0"/>
            </a:br>
            <a:r>
              <a:rPr lang="pt-BR" b="1" dirty="0"/>
              <a:t>Adjudicação objeto e homologação do procedimento</a:t>
            </a:r>
            <a:endParaRPr lang="pt-BR" dirty="0"/>
          </a:p>
        </p:txBody>
      </p:sp>
      <p:sp>
        <p:nvSpPr>
          <p:cNvPr id="3" name="Espaço Reservado para Conteúdo 2"/>
          <p:cNvSpPr>
            <a:spLocks noGrp="1"/>
          </p:cNvSpPr>
          <p:nvPr>
            <p:ph idx="1"/>
          </p:nvPr>
        </p:nvSpPr>
        <p:spPr/>
        <p:txBody>
          <a:bodyPr/>
          <a:lstStyle/>
          <a:p>
            <a:endParaRPr lang="pt-BR" dirty="0" smtClean="0"/>
          </a:p>
          <a:p>
            <a:r>
              <a:rPr lang="pt-BR" sz="2400" dirty="0" smtClean="0">
                <a:latin typeface="Bookman Old Style" panose="02050604050505020204" pitchFamily="18" charset="0"/>
              </a:rPr>
              <a:t>Art</a:t>
            </a:r>
            <a:r>
              <a:rPr lang="pt-BR" sz="2400" dirty="0">
                <a:latin typeface="Bookman Old Style" panose="02050604050505020204" pitchFamily="18" charset="0"/>
              </a:rPr>
              <a:t>. 44.  Encerradas as fases de julgamento e habilitação, e exauridos os recursos administrativos, o processo licitatório será encaminhado à autoridade superior para adjudicar o objeto e homologar o procedimento, observado o disposto no art. 71 da Lei nº 14.133, de 2021.</a:t>
            </a:r>
          </a:p>
          <a:p>
            <a:pPr marL="0" indent="0">
              <a:buNone/>
            </a:pPr>
            <a:endParaRPr lang="pt-BR" sz="2400" dirty="0">
              <a:latin typeface="Bookman Old Style" panose="02050604050505020204" pitchFamily="18" charset="0"/>
            </a:endParaRPr>
          </a:p>
        </p:txBody>
      </p:sp>
    </p:spTree>
    <p:extLst>
      <p:ext uri="{BB962C8B-B14F-4D97-AF65-F5344CB8AC3E}">
        <p14:creationId xmlns:p14="http://schemas.microsoft.com/office/powerpoint/2010/main" val="64356817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a:t>DA CONVOCAÇÃO PARA A CONTRATAÇÃO</a:t>
            </a:r>
            <a:br>
              <a:rPr lang="pt-BR" dirty="0"/>
            </a:br>
            <a:endParaRPr lang="pt-BR" dirty="0"/>
          </a:p>
        </p:txBody>
      </p:sp>
      <p:sp>
        <p:nvSpPr>
          <p:cNvPr id="3" name="Espaço Reservado para Conteúdo 2"/>
          <p:cNvSpPr>
            <a:spLocks noGrp="1"/>
          </p:cNvSpPr>
          <p:nvPr>
            <p:ph idx="1"/>
          </p:nvPr>
        </p:nvSpPr>
        <p:spPr/>
        <p:txBody>
          <a:bodyPr/>
          <a:lstStyle/>
          <a:p>
            <a:pPr fontAlgn="base"/>
            <a:r>
              <a:rPr lang="pt-BR" sz="2400" b="1" dirty="0">
                <a:latin typeface="Bookman Old Style" panose="02050604050505020204" pitchFamily="18" charset="0"/>
              </a:rPr>
              <a:t>Convocação para a assinatura do termo de contrato ou da ata de registro de preços</a:t>
            </a:r>
            <a:endParaRPr lang="pt-BR" sz="2400" dirty="0">
              <a:latin typeface="Bookman Old Style" panose="02050604050505020204" pitchFamily="18" charset="0"/>
            </a:endParaRPr>
          </a:p>
          <a:p>
            <a:pPr fontAlgn="base"/>
            <a:r>
              <a:rPr lang="pt-BR" sz="2400" dirty="0">
                <a:latin typeface="Bookman Old Style" panose="02050604050505020204" pitchFamily="18" charset="0"/>
              </a:rPr>
              <a:t>Art. 45.  Após a homologação, o licitante vencedor será convocado para assinar o termo de contrato ou a ata de registro de preços, ou aceitar ou retirar o instrumento equivalente, no prazo estabelecido no edital de licitação, sob pena de decair o direito à contratação, sem prejuízo das sanções previstas na Lei nº 14.133, de 2021, e em outras legislações aplicáveis.</a:t>
            </a:r>
          </a:p>
          <a:p>
            <a:endParaRPr lang="pt-BR" dirty="0"/>
          </a:p>
        </p:txBody>
      </p:sp>
    </p:spTree>
    <p:extLst>
      <p:ext uri="{BB962C8B-B14F-4D97-AF65-F5344CB8AC3E}">
        <p14:creationId xmlns:p14="http://schemas.microsoft.com/office/powerpoint/2010/main" val="3486085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r>
              <a:rPr lang="pt-BR" sz="2400" dirty="0">
                <a:latin typeface="Bookman Old Style" panose="02050604050505020204" pitchFamily="18" charset="0"/>
              </a:rPr>
              <a:t>§ 1º O prazo de convocação poderá ser prorrogado 1 (uma) vez, por igual período, mediante solicitação da parte durante seu transcurso, devidamente justificada, e desde que o motivo apresentado seja aceito pela Administração.</a:t>
            </a:r>
          </a:p>
          <a:p>
            <a:endParaRPr lang="pt-BR" dirty="0"/>
          </a:p>
        </p:txBody>
      </p:sp>
    </p:spTree>
    <p:extLst>
      <p:ext uri="{BB962C8B-B14F-4D97-AF65-F5344CB8AC3E}">
        <p14:creationId xmlns:p14="http://schemas.microsoft.com/office/powerpoint/2010/main" val="248037763"/>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a:bodyPr>
          <a:lstStyle/>
          <a:p>
            <a:pPr fontAlgn="base"/>
            <a:r>
              <a:rPr lang="pt-BR" sz="2400" dirty="0">
                <a:latin typeface="Bookman Old Style" panose="02050604050505020204" pitchFamily="18" charset="0"/>
              </a:rPr>
              <a:t>§ 2º   Na hipótese de o vencedor da licitação não assinar o contrato ou a ata de registro de preços, ou não aceitar ou não retirar o instrumento equivalente no prazo e nas condições estabelecidas, outro licitante poderá ser convocado, respeitada a ordem de classificação, para celebrar a contratação ou a ata de registro de preços, ou instrumento equivalente, nas condições propostas pelo licitante vencedor, sem prejuízo da aplicação das sanções previstas na Lei nº 14.133, de 2021, e em outras legislações aplicáveis.</a:t>
            </a:r>
          </a:p>
          <a:p>
            <a:endParaRPr lang="pt-BR" dirty="0"/>
          </a:p>
        </p:txBody>
      </p:sp>
    </p:spTree>
    <p:extLst>
      <p:ext uri="{BB962C8B-B14F-4D97-AF65-F5344CB8AC3E}">
        <p14:creationId xmlns:p14="http://schemas.microsoft.com/office/powerpoint/2010/main" val="1105462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pPr fontAlgn="base"/>
            <a:r>
              <a:rPr lang="pt-BR" sz="2000" dirty="0">
                <a:latin typeface="Bookman Old Style" panose="02050604050505020204" pitchFamily="18" charset="0"/>
              </a:rPr>
              <a:t>§ 3º Caso nenhum dos licitantes aceitar a contratação nos termos do § 2º, a Administração, observados o valor estimado e sua eventual atualização nos termos do edital de licitação, poderá:</a:t>
            </a:r>
          </a:p>
          <a:p>
            <a:pPr fontAlgn="base"/>
            <a:r>
              <a:rPr lang="pt-BR" sz="2000" dirty="0">
                <a:latin typeface="Bookman Old Style" panose="02050604050505020204" pitchFamily="18" charset="0"/>
              </a:rPr>
              <a:t>I - convocar os licitantes remanescentes para negociação, na ordem de classificação, com vistas à obtenção de preço melhor, </a:t>
            </a:r>
            <a:r>
              <a:rPr lang="pt-BR" sz="2000" b="1" dirty="0">
                <a:latin typeface="Bookman Old Style" panose="02050604050505020204" pitchFamily="18" charset="0"/>
              </a:rPr>
              <a:t>mesmo que acima do preço ou inferior ao desconto do adjudicatário;</a:t>
            </a:r>
          </a:p>
          <a:p>
            <a:r>
              <a:rPr lang="pt-BR" sz="2000" dirty="0">
                <a:latin typeface="Bookman Old Style" panose="02050604050505020204" pitchFamily="18" charset="0"/>
              </a:rPr>
              <a:t>II - adjudicar e celebrar o contrato nas condições ofertadas pelos licitantes remanescentes, atendida a ordem classificatória, quando frustrada a negociação de melhor condição.</a:t>
            </a:r>
          </a:p>
          <a:p>
            <a:endParaRPr lang="pt-BR" dirty="0"/>
          </a:p>
        </p:txBody>
      </p:sp>
    </p:spTree>
    <p:extLst>
      <p:ext uri="{BB962C8B-B14F-4D97-AF65-F5344CB8AC3E}">
        <p14:creationId xmlns:p14="http://schemas.microsoft.com/office/powerpoint/2010/main" val="3179733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lnSpcReduction="10000"/>
          </a:bodyPr>
          <a:lstStyle/>
          <a:p>
            <a:pPr fontAlgn="base"/>
            <a:r>
              <a:rPr lang="pt-BR" sz="2400" dirty="0" smtClean="0">
                <a:latin typeface="Bookman Old Style" panose="02050604050505020204" pitchFamily="18" charset="0"/>
              </a:rPr>
              <a:t>§ </a:t>
            </a:r>
            <a:r>
              <a:rPr lang="pt-BR" sz="2400" dirty="0">
                <a:latin typeface="Bookman Old Style" panose="02050604050505020204" pitchFamily="18" charset="0"/>
              </a:rPr>
              <a:t>4º A recusa injustificada do adjudicatário em assinar o contrato ou a ata de registro de preço, ou em aceitar ou retirar o instrumento equivalente no prazo estabelecido pela Administração caracterizará o descumprimento total da obrigação assumida e o sujeitará às penalidades legalmente estabelecidas e à imediata perda da garantia de proposta em favor do órgão ou entidade promotora da licitação.</a:t>
            </a:r>
          </a:p>
          <a:p>
            <a:pPr fontAlgn="base"/>
            <a:r>
              <a:rPr lang="pt-BR" sz="2400" dirty="0">
                <a:latin typeface="Bookman Old Style" panose="02050604050505020204" pitchFamily="18" charset="0"/>
              </a:rPr>
              <a:t>§ 5º A regra do § 4º não se aplicará aos licitantes remanescentes convocados na forma do inciso I do § 3º.</a:t>
            </a:r>
          </a:p>
          <a:p>
            <a:endParaRPr lang="pt-BR" dirty="0"/>
          </a:p>
        </p:txBody>
      </p:sp>
    </p:spTree>
    <p:extLst>
      <p:ext uri="{BB962C8B-B14F-4D97-AF65-F5344CB8AC3E}">
        <p14:creationId xmlns:p14="http://schemas.microsoft.com/office/powerpoint/2010/main" val="3024022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Forma de realização</a:t>
            </a:r>
            <a:endParaRPr lang="pt-BR" dirty="0"/>
          </a:p>
        </p:txBody>
      </p:sp>
      <p:sp>
        <p:nvSpPr>
          <p:cNvPr id="3" name="Espaço Reservado para Conteúdo 2"/>
          <p:cNvSpPr>
            <a:spLocks noGrp="1"/>
          </p:cNvSpPr>
          <p:nvPr>
            <p:ph idx="1"/>
          </p:nvPr>
        </p:nvSpPr>
        <p:spPr/>
        <p:txBody>
          <a:bodyPr/>
          <a:lstStyle/>
          <a:p>
            <a:pPr fontAlgn="base"/>
            <a:r>
              <a:rPr lang="pt-BR" dirty="0">
                <a:latin typeface="Bookman Old Style" panose="02050604050505020204" pitchFamily="18" charset="0"/>
              </a:rPr>
              <a:t>Art. 7º A licitação será realizada à distância e em sessão pública, por meio do Sistema de Compras do Governo federal disponível no endereço eletrônico www.gov.br/compras.</a:t>
            </a:r>
          </a:p>
          <a:p>
            <a:pPr fontAlgn="base"/>
            <a:r>
              <a:rPr lang="pt-BR" dirty="0">
                <a:latin typeface="Bookman Old Style" panose="02050604050505020204" pitchFamily="18" charset="0"/>
              </a:rPr>
              <a:t>§ 1º Deverão ser observados os procedimentos estabelecidos no manual técnico operacional que será publicado pela Secretaria de Gestão da Secretaria Especial de Desburocratização, Gestão e Governo Digital do Ministério da Economia, disponível no sítio eletrônico a que se refere o </a:t>
            </a:r>
            <a:r>
              <a:rPr lang="pt-BR" b="1" dirty="0">
                <a:latin typeface="Bookman Old Style" panose="02050604050505020204" pitchFamily="18" charset="0"/>
              </a:rPr>
              <a:t>caput</a:t>
            </a:r>
            <a:r>
              <a:rPr lang="pt-BR" dirty="0">
                <a:latin typeface="Bookman Old Style" panose="02050604050505020204" pitchFamily="18" charset="0"/>
              </a:rPr>
              <a:t> para acesso ao sistema e operacionalização.</a:t>
            </a:r>
          </a:p>
          <a:p>
            <a:endParaRPr lang="pt-BR" dirty="0"/>
          </a:p>
        </p:txBody>
      </p:sp>
    </p:spTree>
    <p:extLst>
      <p:ext uri="{BB962C8B-B14F-4D97-AF65-F5344CB8AC3E}">
        <p14:creationId xmlns:p14="http://schemas.microsoft.com/office/powerpoint/2010/main" val="2423169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fontAlgn="base"/>
            <a:r>
              <a:rPr lang="pt-BR" dirty="0"/>
              <a:t>DA SANÇÃO</a:t>
            </a:r>
            <a:br>
              <a:rPr lang="pt-BR" dirty="0"/>
            </a:br>
            <a:r>
              <a:rPr lang="pt-BR" b="1" dirty="0"/>
              <a:t>Aplicação</a:t>
            </a:r>
            <a:r>
              <a:rPr lang="pt-BR" dirty="0"/>
              <a:t>  </a:t>
            </a:r>
            <a:br>
              <a:rPr lang="pt-BR" dirty="0"/>
            </a:br>
            <a:endParaRPr lang="pt-BR" dirty="0"/>
          </a:p>
        </p:txBody>
      </p:sp>
      <p:sp>
        <p:nvSpPr>
          <p:cNvPr id="3" name="Espaço Reservado para Conteúdo 2"/>
          <p:cNvSpPr>
            <a:spLocks noGrp="1"/>
          </p:cNvSpPr>
          <p:nvPr>
            <p:ph idx="1"/>
          </p:nvPr>
        </p:nvSpPr>
        <p:spPr/>
        <p:txBody>
          <a:bodyPr/>
          <a:lstStyle/>
          <a:p>
            <a:endParaRPr lang="pt-BR" dirty="0" smtClean="0"/>
          </a:p>
          <a:p>
            <a:r>
              <a:rPr lang="pt-BR" sz="2400" dirty="0" smtClean="0">
                <a:latin typeface="Bookman Old Style" panose="02050604050505020204" pitchFamily="18" charset="0"/>
              </a:rPr>
              <a:t>Art</a:t>
            </a:r>
            <a:r>
              <a:rPr lang="pt-BR" sz="2400" dirty="0">
                <a:latin typeface="Bookman Old Style" panose="02050604050505020204" pitchFamily="18" charset="0"/>
              </a:rPr>
              <a:t>. 46. Os licitantes estarão sujeitos às sanções administrativas previstas na Lei nº 14.133, de 2021, e às demais cominações legais, resguardado o direito à ampla defesa.</a:t>
            </a:r>
          </a:p>
          <a:p>
            <a:endParaRPr lang="pt-BR" dirty="0"/>
          </a:p>
        </p:txBody>
      </p:sp>
    </p:spTree>
    <p:extLst>
      <p:ext uri="{BB962C8B-B14F-4D97-AF65-F5344CB8AC3E}">
        <p14:creationId xmlns:p14="http://schemas.microsoft.com/office/powerpoint/2010/main" val="3770493927"/>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fontAlgn="base"/>
            <a:r>
              <a:rPr lang="pt-BR" dirty="0"/>
              <a:t>DA REVOGAÇÃO E DA ANULAÇÃO</a:t>
            </a:r>
          </a:p>
        </p:txBody>
      </p:sp>
      <p:sp>
        <p:nvSpPr>
          <p:cNvPr id="3" name="Espaço Reservado para Conteúdo 2"/>
          <p:cNvSpPr>
            <a:spLocks noGrp="1"/>
          </p:cNvSpPr>
          <p:nvPr>
            <p:ph idx="1"/>
          </p:nvPr>
        </p:nvSpPr>
        <p:spPr/>
        <p:txBody>
          <a:bodyPr>
            <a:normAutofit/>
          </a:bodyPr>
          <a:lstStyle/>
          <a:p>
            <a:pPr fontAlgn="base"/>
            <a:r>
              <a:rPr lang="pt-BR" sz="2000" b="1" dirty="0">
                <a:latin typeface="Bookman Old Style" panose="02050604050505020204" pitchFamily="18" charset="0"/>
              </a:rPr>
              <a:t>Revogação e anulação</a:t>
            </a:r>
            <a:endParaRPr lang="pt-BR" sz="2000" dirty="0">
              <a:latin typeface="Bookman Old Style" panose="02050604050505020204" pitchFamily="18" charset="0"/>
            </a:endParaRPr>
          </a:p>
          <a:p>
            <a:pPr fontAlgn="base"/>
            <a:r>
              <a:rPr lang="pt-BR" sz="2000" dirty="0">
                <a:latin typeface="Bookman Old Style" panose="02050604050505020204" pitchFamily="18" charset="0"/>
              </a:rPr>
              <a:t>Art. 47.  A autoridade superior poderá revogar o procedimento licitatório de que trata esta Instrução Normativa por motivo de conveniência e oportunidade, e deverá anular por ilegalidade insanável, de ofício ou por provocação de terceiros, assegurada a prévia manifestação dos interessados.</a:t>
            </a:r>
          </a:p>
          <a:p>
            <a:pPr fontAlgn="base"/>
            <a:r>
              <a:rPr lang="pt-BR" sz="2000" dirty="0">
                <a:latin typeface="Bookman Old Style" panose="02050604050505020204" pitchFamily="18" charset="0"/>
              </a:rPr>
              <a:t>§ 1º O motivo determinante para a revogação do processo licitatório deverá ser resultante de fato superveniente devidamente comprovado.</a:t>
            </a:r>
          </a:p>
          <a:p>
            <a:endParaRPr lang="pt-BR" sz="2000" dirty="0">
              <a:latin typeface="Bookman Old Style" panose="02050604050505020204" pitchFamily="18" charset="0"/>
            </a:endParaRPr>
          </a:p>
        </p:txBody>
      </p:sp>
    </p:spTree>
    <p:extLst>
      <p:ext uri="{BB962C8B-B14F-4D97-AF65-F5344CB8AC3E}">
        <p14:creationId xmlns:p14="http://schemas.microsoft.com/office/powerpoint/2010/main" val="911189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pPr fontAlgn="base"/>
            <a:r>
              <a:rPr lang="pt-BR" sz="2400" dirty="0">
                <a:latin typeface="Bookman Old Style" panose="02050604050505020204" pitchFamily="18" charset="0"/>
              </a:rPr>
              <a:t>§ 2º Ao pronunciar a nulidade, a autoridade indicará expressamente os atos com vícios insanáveis, tornando sem efeito todos os subsequentes que deles dependam, e dará ensejo à apuração de responsabilidade de quem lhes tenha dado causa</a:t>
            </a:r>
            <a:r>
              <a:rPr lang="pt-BR" sz="2400" dirty="0" smtClean="0">
                <a:latin typeface="Bookman Old Style" panose="02050604050505020204" pitchFamily="18" charset="0"/>
              </a:rPr>
              <a:t>.</a:t>
            </a:r>
          </a:p>
          <a:p>
            <a:pPr marL="0" indent="0" fontAlgn="base">
              <a:buNone/>
            </a:pPr>
            <a:endParaRPr lang="pt-BR" sz="2400" dirty="0">
              <a:latin typeface="Bookman Old Style" panose="02050604050505020204" pitchFamily="18" charset="0"/>
            </a:endParaRPr>
          </a:p>
          <a:p>
            <a:pPr fontAlgn="base"/>
            <a:r>
              <a:rPr lang="pt-BR" sz="2400" dirty="0">
                <a:latin typeface="Bookman Old Style" panose="02050604050505020204" pitchFamily="18" charset="0"/>
              </a:rPr>
              <a:t>§ 3º Na hipótese da ilegalidade de que trata o </a:t>
            </a:r>
            <a:r>
              <a:rPr lang="pt-BR" sz="2400" b="1" dirty="0">
                <a:latin typeface="Bookman Old Style" panose="02050604050505020204" pitchFamily="18" charset="0"/>
              </a:rPr>
              <a:t>caput</a:t>
            </a:r>
            <a:r>
              <a:rPr lang="pt-BR" sz="2400" dirty="0">
                <a:latin typeface="Bookman Old Style" panose="02050604050505020204" pitchFamily="18" charset="0"/>
              </a:rPr>
              <a:t> ser constatada durante a execução contratual, aplica-se o disposto no art. 147 da Lei nº 14.133, de 2021.</a:t>
            </a:r>
          </a:p>
          <a:p>
            <a:endParaRPr lang="pt-BR" dirty="0"/>
          </a:p>
        </p:txBody>
      </p:sp>
    </p:spTree>
    <p:extLst>
      <p:ext uri="{BB962C8B-B14F-4D97-AF65-F5344CB8AC3E}">
        <p14:creationId xmlns:p14="http://schemas.microsoft.com/office/powerpoint/2010/main" val="382677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fontAlgn="base"/>
            <a:r>
              <a:rPr lang="pt-BR" dirty="0"/>
              <a:t>DISPOSIÇÕES FINAIS</a:t>
            </a:r>
            <a:br>
              <a:rPr lang="pt-BR" dirty="0"/>
            </a:br>
            <a:r>
              <a:rPr lang="pt-BR" b="1" dirty="0"/>
              <a:t>Orientações gerais</a:t>
            </a:r>
            <a:r>
              <a:rPr lang="pt-BR" dirty="0"/>
              <a:t/>
            </a:r>
            <a:br>
              <a:rPr lang="pt-BR" dirty="0"/>
            </a:br>
            <a:endParaRPr lang="pt-BR" dirty="0"/>
          </a:p>
        </p:txBody>
      </p:sp>
      <p:sp>
        <p:nvSpPr>
          <p:cNvPr id="3" name="Espaço Reservado para Conteúdo 2"/>
          <p:cNvSpPr>
            <a:spLocks noGrp="1"/>
          </p:cNvSpPr>
          <p:nvPr>
            <p:ph idx="1"/>
          </p:nvPr>
        </p:nvSpPr>
        <p:spPr/>
        <p:txBody>
          <a:bodyPr/>
          <a:lstStyle/>
          <a:p>
            <a:pPr fontAlgn="base"/>
            <a:r>
              <a:rPr lang="pt-BR" sz="2400" dirty="0">
                <a:latin typeface="Bookman Old Style" panose="02050604050505020204" pitchFamily="18" charset="0"/>
              </a:rPr>
              <a:t>Art. 48.  Os horários estabelecidos no edital de licitação, no aviso e durante a sessão pública observarão o horário de Brasília, Distrito Federal, inclusive para contagem de tempo e registro no sistema eletrônico e na documentação relativa ao certame.</a:t>
            </a:r>
          </a:p>
          <a:p>
            <a:pPr fontAlgn="base"/>
            <a:r>
              <a:rPr lang="pt-BR" sz="2400" dirty="0">
                <a:latin typeface="Bookman Old Style" panose="02050604050505020204" pitchFamily="18" charset="0"/>
              </a:rPr>
              <a:t>Art. 49.  Os entes federativos usuários dos sistemas de que trata o § 2º do art. 7º poderão utilizar o </a:t>
            </a:r>
            <a:r>
              <a:rPr lang="pt-BR" sz="2400" dirty="0" err="1">
                <a:latin typeface="Bookman Old Style" panose="02050604050505020204" pitchFamily="18" charset="0"/>
              </a:rPr>
              <a:t>Sicaf</a:t>
            </a:r>
            <a:r>
              <a:rPr lang="pt-BR" sz="2400" dirty="0">
                <a:latin typeface="Bookman Old Style" panose="02050604050505020204" pitchFamily="18" charset="0"/>
              </a:rPr>
              <a:t> para fins </a:t>
            </a:r>
            <a:r>
              <a:rPr lang="pt-BR" sz="2400" dirty="0" err="1">
                <a:latin typeface="Bookman Old Style" panose="02050604050505020204" pitchFamily="18" charset="0"/>
              </a:rPr>
              <a:t>habilitatórios</a:t>
            </a:r>
            <a:r>
              <a:rPr lang="pt-BR" sz="2400" dirty="0">
                <a:latin typeface="Bookman Old Style" panose="02050604050505020204" pitchFamily="18" charset="0"/>
              </a:rPr>
              <a:t>.</a:t>
            </a:r>
          </a:p>
          <a:p>
            <a:endParaRPr lang="pt-BR" dirty="0"/>
          </a:p>
        </p:txBody>
      </p:sp>
    </p:spTree>
    <p:extLst>
      <p:ext uri="{BB962C8B-B14F-4D97-AF65-F5344CB8AC3E}">
        <p14:creationId xmlns:p14="http://schemas.microsoft.com/office/powerpoint/2010/main" val="2572982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r>
              <a:rPr lang="pt-BR" sz="2400" dirty="0">
                <a:latin typeface="Bookman Old Style" panose="02050604050505020204" pitchFamily="18" charset="0"/>
              </a:rPr>
              <a:t>Art. 50. Os casos omissos decorrentes da aplicação desta Instrução Normativa serão dirimidos pela Secretaria de Gestão da Secretaria Especial de Desburocratização, Gestão e Governo Digital do Ministério da Economia, que poderá expedir normas complementares e disponibilizar informações adicionais, em meio eletrônico.</a:t>
            </a:r>
          </a:p>
          <a:p>
            <a:endParaRPr lang="pt-BR" dirty="0"/>
          </a:p>
        </p:txBody>
      </p:sp>
    </p:spTree>
    <p:extLst>
      <p:ext uri="{BB962C8B-B14F-4D97-AF65-F5344CB8AC3E}">
        <p14:creationId xmlns:p14="http://schemas.microsoft.com/office/powerpoint/2010/main" val="682681125"/>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pPr fontAlgn="base"/>
            <a:r>
              <a:rPr lang="pt-BR" b="1" dirty="0">
                <a:latin typeface="Bookman Old Style" panose="02050604050505020204" pitchFamily="18" charset="0"/>
              </a:rPr>
              <a:t>Regra de transição</a:t>
            </a:r>
            <a:endParaRPr lang="pt-BR" dirty="0">
              <a:latin typeface="Bookman Old Style" panose="02050604050505020204" pitchFamily="18" charset="0"/>
            </a:endParaRPr>
          </a:p>
          <a:p>
            <a:pPr fontAlgn="base"/>
            <a:r>
              <a:rPr lang="pt-BR" dirty="0">
                <a:latin typeface="Bookman Old Style" panose="02050604050505020204" pitchFamily="18" charset="0"/>
              </a:rPr>
              <a:t>Art. 51. Fica autorizada a aplicação da Instrução Normativa nº 3, de 26 de abril de 2018, que estabelece regras de funcionamento do Sistema de Cadastramento Unificado de Fornecedores – </a:t>
            </a:r>
            <a:r>
              <a:rPr lang="pt-BR" dirty="0" err="1">
                <a:latin typeface="Bookman Old Style" panose="02050604050505020204" pitchFamily="18" charset="0"/>
              </a:rPr>
              <a:t>Sicaf</a:t>
            </a:r>
            <a:r>
              <a:rPr lang="pt-BR" dirty="0">
                <a:latin typeface="Bookman Old Style" panose="02050604050505020204" pitchFamily="18" charset="0"/>
              </a:rPr>
              <a:t>, no âmbito do Poder Executivo Federal, no que couber, para a verificação de conformidade da habilitação dos licitantes, de que dispõe o art. 62 da Lei nº 14.133, de 2021.</a:t>
            </a:r>
          </a:p>
          <a:p>
            <a:pPr fontAlgn="base"/>
            <a:r>
              <a:rPr lang="pt-BR" b="1" dirty="0">
                <a:latin typeface="Bookman Old Style" panose="02050604050505020204" pitchFamily="18" charset="0"/>
              </a:rPr>
              <a:t>Vigência</a:t>
            </a:r>
            <a:endParaRPr lang="pt-BR" dirty="0">
              <a:latin typeface="Bookman Old Style" panose="02050604050505020204" pitchFamily="18" charset="0"/>
            </a:endParaRPr>
          </a:p>
          <a:p>
            <a:pPr fontAlgn="base"/>
            <a:r>
              <a:rPr lang="pt-BR" dirty="0">
                <a:latin typeface="Bookman Old Style" panose="02050604050505020204" pitchFamily="18" charset="0"/>
              </a:rPr>
              <a:t>Art. 52.  Esta Instrução Normativa entra em vigor em 1º de novembro de 2022.</a:t>
            </a:r>
          </a:p>
          <a:p>
            <a:pPr fontAlgn="base"/>
            <a:r>
              <a:rPr lang="pt-BR" b="1" dirty="0">
                <a:latin typeface="Bookman Old Style" panose="02050604050505020204" pitchFamily="18" charset="0"/>
              </a:rPr>
              <a:t>RENATO RIBEIRO FENILI</a:t>
            </a:r>
            <a:endParaRPr lang="pt-BR" dirty="0">
              <a:latin typeface="Bookman Old Style" panose="02050604050505020204" pitchFamily="18" charset="0"/>
            </a:endParaRPr>
          </a:p>
          <a:p>
            <a:endParaRPr lang="pt-BR" dirty="0"/>
          </a:p>
        </p:txBody>
      </p:sp>
    </p:spTree>
    <p:extLst>
      <p:ext uri="{BB962C8B-B14F-4D97-AF65-F5344CB8AC3E}">
        <p14:creationId xmlns:p14="http://schemas.microsoft.com/office/powerpoint/2010/main" val="1579464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Cach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5804</TotalTime>
  <Words>4985</Words>
  <Application>Microsoft Office PowerPoint</Application>
  <PresentationFormat>Widescreen</PresentationFormat>
  <Paragraphs>268</Paragraphs>
  <Slides>95</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95</vt:i4>
      </vt:variant>
    </vt:vector>
  </HeadingPairs>
  <TitlesOfParts>
    <vt:vector size="100" baseType="lpstr">
      <vt:lpstr>Arial</vt:lpstr>
      <vt:lpstr>Bookman Old Style</vt:lpstr>
      <vt:lpstr>Century Gothic</vt:lpstr>
      <vt:lpstr>Wingdings 3</vt:lpstr>
      <vt:lpstr>Cacho</vt:lpstr>
      <vt:lpstr>Concorrência ou Pregão na forma eletrônica, quando adotado Menor Preço ou Maior Desconto</vt:lpstr>
      <vt:lpstr>INSTRUÇÃO NORMATIVA SEGES/ME Nº 73, DE 30 DE SETEMBRO DE 2022 </vt:lpstr>
      <vt:lpstr>Apresentação do PowerPoint</vt:lpstr>
      <vt:lpstr>Apresentação do PowerPoint</vt:lpstr>
      <vt:lpstr>Adoção e Modalidades</vt:lpstr>
      <vt:lpstr>Apresentação do PowerPoint</vt:lpstr>
      <vt:lpstr>Definições</vt:lpstr>
      <vt:lpstr>Vedações</vt:lpstr>
      <vt:lpstr>Forma de realização</vt:lpstr>
      <vt:lpstr>Apresentação do PowerPoint</vt:lpstr>
      <vt:lpstr>Fases da Licitação</vt:lpstr>
      <vt:lpstr>Apresentação do PowerPoint</vt:lpstr>
      <vt:lpstr>Apresentação do PowerPoint</vt:lpstr>
      <vt:lpstr>Apresentação do PowerPoint</vt:lpstr>
      <vt:lpstr>Parâmetros do critério de julgamento </vt:lpstr>
      <vt:lpstr>DA CONDUÇÃO DO PROCESSO Agente de contratação ou comissão de contratação </vt:lpstr>
      <vt:lpstr>Apresentação do PowerPoint</vt:lpstr>
      <vt:lpstr>DA FASE PREPARATÓRIA Orientações gerais </vt:lpstr>
      <vt:lpstr>Orçamento estimado sigiloso </vt:lpstr>
      <vt:lpstr>Do licitante </vt:lpstr>
      <vt:lpstr>Apresentação do PowerPoint</vt:lpstr>
      <vt:lpstr>DA FASE DA DIVULGAÇÃO DO EDITAL DE LICITAÇÃO </vt:lpstr>
      <vt:lpstr>Modificação do edital de licitação </vt:lpstr>
      <vt:lpstr>Esclarecimentos e impugnações </vt:lpstr>
      <vt:lpstr>Apresentação do PowerPoint</vt:lpstr>
      <vt:lpstr>DA FASE DA APRESENTAÇÃO DA PROPOSTA E LANCES </vt:lpstr>
      <vt:lpstr>Apresentação do PowerPoint</vt:lpstr>
      <vt:lpstr>Apresentação do PowerPoint</vt:lpstr>
      <vt:lpstr>Apresentação da proposta </vt:lpstr>
      <vt:lpstr>Apresentação do PowerPoint</vt:lpstr>
      <vt:lpstr>Apresentação do PowerPoint</vt:lpstr>
      <vt:lpstr>Apresentação do PowerPoint</vt:lpstr>
      <vt:lpstr>Apresentação do PowerPoint</vt:lpstr>
      <vt:lpstr>Apresentação do PowerPoint</vt:lpstr>
      <vt:lpstr>DA ABERTURA DA SESSÃO PÚBLICA E DA FASE DE ENVIO DE LANCES </vt:lpstr>
      <vt:lpstr>Apresentação do PowerPoint</vt:lpstr>
      <vt:lpstr>Apresentação do PowerPoint</vt:lpstr>
      <vt:lpstr>Apresentação do PowerPoint</vt:lpstr>
      <vt:lpstr>Modos de disputa </vt:lpstr>
      <vt:lpstr>Apresentação do PowerPoint</vt:lpstr>
      <vt:lpstr>Apresentação do PowerPoint</vt:lpstr>
      <vt:lpstr>Apresentação do PowerPoint</vt:lpstr>
      <vt:lpstr>Modo de disputa aberto </vt:lpstr>
      <vt:lpstr>Apresentação do PowerPoint</vt:lpstr>
      <vt:lpstr>Apresentação do PowerPoint</vt:lpstr>
      <vt:lpstr>Modo de disputa aberto e fechado </vt:lpstr>
      <vt:lpstr>Apresentação do PowerPoint</vt:lpstr>
      <vt:lpstr>Apresentação do PowerPoint</vt:lpstr>
      <vt:lpstr>Apresentação do PowerPoint</vt:lpstr>
      <vt:lpstr>Modo de disputa fechado e aberto </vt:lpstr>
      <vt:lpstr>Apresentação do PowerPoint</vt:lpstr>
      <vt:lpstr>Apresentação do PowerPoint</vt:lpstr>
      <vt:lpstr>Desconexão do sistema na etapa de lances </vt:lpstr>
      <vt:lpstr>Critérios de desempate </vt:lpstr>
      <vt:lpstr>DA FASE DO JULGAMENTO Verificação da conformidade da proposta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Inexequibilidade da proposta </vt:lpstr>
      <vt:lpstr>Apresentação do PowerPoint</vt:lpstr>
      <vt:lpstr>Encerramento da fase de julgamento 48 99116-6287</vt:lpstr>
      <vt:lpstr>DA FASE DE HABILITAÇÃO Documentação obrigatória </vt:lpstr>
      <vt:lpstr>Apresentação do PowerPoint</vt:lpstr>
      <vt:lpstr>Apresentação do PowerPoint</vt:lpstr>
      <vt:lpstr>Apresentação do PowerPoint</vt:lpstr>
      <vt:lpstr>Procedimentos de verificação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DA INTENÇÃO DE RECORRER E DA FASE RECURSAL </vt:lpstr>
      <vt:lpstr>Apresentação do PowerPoint</vt:lpstr>
      <vt:lpstr>Apresentação do PowerPoint</vt:lpstr>
      <vt:lpstr>DO SANEAMENTO DA PROPOSTA E DOS DOCUMENTOS DE HABILITAÇÃO </vt:lpstr>
      <vt:lpstr>Apresentação do PowerPoint</vt:lpstr>
      <vt:lpstr>Apresentação do PowerPoint</vt:lpstr>
      <vt:lpstr>DA FASE DE HOMOLOGAÇÃO Adjudicação objeto e homologação do procedimento</vt:lpstr>
      <vt:lpstr>DA CONVOCAÇÃO PARA A CONTRATAÇÃO </vt:lpstr>
      <vt:lpstr>Apresentação do PowerPoint</vt:lpstr>
      <vt:lpstr>Apresentação do PowerPoint</vt:lpstr>
      <vt:lpstr>Apresentação do PowerPoint</vt:lpstr>
      <vt:lpstr>Apresentação do PowerPoint</vt:lpstr>
      <vt:lpstr>DA SANÇÃO Aplicação   </vt:lpstr>
      <vt:lpstr>DA REVOGAÇÃO E DA ANULAÇÃO</vt:lpstr>
      <vt:lpstr>Apresentação do PowerPoint</vt:lpstr>
      <vt:lpstr>DISPOSIÇÕES FINAIS Orientações gerais </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Concorrência ou Pregão na Forma Eletrônica, quando adotado Menor Preço ou Maior Desconto</dc:title>
  <dc:creator>Antônio Noronha</dc:creator>
  <cp:lastModifiedBy>Antônio Noronha</cp:lastModifiedBy>
  <cp:revision>24</cp:revision>
  <dcterms:created xsi:type="dcterms:W3CDTF">2022-10-26T22:11:12Z</dcterms:created>
  <dcterms:modified xsi:type="dcterms:W3CDTF">2023-02-10T13:43:18Z</dcterms:modified>
</cp:coreProperties>
</file>