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6" r:id="rId14"/>
    <p:sldId id="27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08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04FB-6265-41F9-925C-FD2D1A1150E1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EF52062-FBFB-45E0-BD74-073A445E07BA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04FB-6265-41F9-925C-FD2D1A1150E1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2062-FBFB-45E0-BD74-073A445E07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04FB-6265-41F9-925C-FD2D1A1150E1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2062-FBFB-45E0-BD74-073A445E07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04FB-6265-41F9-925C-FD2D1A1150E1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2062-FBFB-45E0-BD74-073A445E07B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04FB-6265-41F9-925C-FD2D1A1150E1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EF52062-FBFB-45E0-BD74-073A445E07BA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04FB-6265-41F9-925C-FD2D1A1150E1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2062-FBFB-45E0-BD74-073A445E07BA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04FB-6265-41F9-925C-FD2D1A1150E1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2062-FBFB-45E0-BD74-073A445E07BA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04FB-6265-41F9-925C-FD2D1A1150E1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2062-FBFB-45E0-BD74-073A445E07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04FB-6265-41F9-925C-FD2D1A1150E1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2062-FBFB-45E0-BD74-073A445E07B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04FB-6265-41F9-925C-FD2D1A1150E1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52062-FBFB-45E0-BD74-073A445E07BA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004FB-6265-41F9-925C-FD2D1A1150E1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EF52062-FBFB-45E0-BD74-073A445E07BA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9004FB-6265-41F9-925C-FD2D1A1150E1}" type="datetimeFigureOut">
              <a:rPr lang="pt-BR" smtClean="0"/>
              <a:t>16/02/2023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EF52062-FBFB-45E0-BD74-073A445E07BA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9-2022/2021/lei/L14133.htm#art1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9-2022/2021/lei/L14133.htm#art6xxi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9-2022/2021/lei/L14133.htm#art9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SEGUNDO NOVA LEI DE LICITAÇÕES Nº 14.133/21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MODALIDADES </a:t>
            </a:r>
            <a:r>
              <a:rPr lang="pt-BR" dirty="0" smtClean="0"/>
              <a:t>DE LICITAÇÃO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662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z="2400" dirty="0">
                <a:latin typeface="Bookman Old Style" pitchFamily="18" charset="0"/>
              </a:rPr>
              <a:t>§ 2º O leilão será precedido da divulgação do </a:t>
            </a:r>
            <a:r>
              <a:rPr lang="pt-BR" sz="2400" b="1" dirty="0">
                <a:latin typeface="Bookman Old Style" pitchFamily="18" charset="0"/>
              </a:rPr>
              <a:t>edital</a:t>
            </a:r>
            <a:r>
              <a:rPr lang="pt-BR" sz="2400" dirty="0">
                <a:latin typeface="Bookman Old Style" pitchFamily="18" charset="0"/>
              </a:rPr>
              <a:t> em sítio eletrônico oficial, que </a:t>
            </a:r>
            <a:r>
              <a:rPr lang="pt-BR" sz="2400" b="1" dirty="0">
                <a:latin typeface="Bookman Old Style" pitchFamily="18" charset="0"/>
              </a:rPr>
              <a:t>conterá:</a:t>
            </a:r>
          </a:p>
          <a:p>
            <a:r>
              <a:rPr lang="pt-BR" sz="2400" dirty="0">
                <a:latin typeface="Bookman Old Style" pitchFamily="18" charset="0"/>
              </a:rPr>
              <a:t>I - a descrição do bem, com suas características, e, no caso de imóvel, sua situação e suas divisas, com remissão à matrícula e aos registros;</a:t>
            </a:r>
          </a:p>
          <a:p>
            <a:r>
              <a:rPr lang="pt-BR" sz="2400" dirty="0">
                <a:latin typeface="Bookman Old Style" pitchFamily="18" charset="0"/>
              </a:rPr>
              <a:t>II - </a:t>
            </a:r>
            <a:r>
              <a:rPr lang="pt-BR" sz="2400" b="1" dirty="0">
                <a:latin typeface="Bookman Old Style" pitchFamily="18" charset="0"/>
              </a:rPr>
              <a:t>o valor pelo qual o bem foi avaliado</a:t>
            </a:r>
            <a:r>
              <a:rPr lang="pt-BR" sz="2400" dirty="0">
                <a:latin typeface="Bookman Old Style" pitchFamily="18" charset="0"/>
              </a:rPr>
              <a:t>, </a:t>
            </a:r>
            <a:r>
              <a:rPr lang="pt-BR" sz="2400" u="sng" dirty="0">
                <a:latin typeface="Bookman Old Style" pitchFamily="18" charset="0"/>
              </a:rPr>
              <a:t>o preço mínimo</a:t>
            </a:r>
            <a:r>
              <a:rPr lang="pt-BR" sz="2400" dirty="0">
                <a:latin typeface="Bookman Old Style" pitchFamily="18" charset="0"/>
              </a:rPr>
              <a:t> pelo qual poderá ser alienado, as condições de pagamento e, se for o caso, a comissão do leiloeiro designado;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416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>
                <a:latin typeface="Bookman Old Style" pitchFamily="18" charset="0"/>
              </a:rPr>
              <a:t>III - a indicação do lugar onde estiverem os móveis, os veículos e os semoventes;</a:t>
            </a:r>
          </a:p>
          <a:p>
            <a:r>
              <a:rPr lang="pt-BR" dirty="0">
                <a:latin typeface="Bookman Old Style" pitchFamily="18" charset="0"/>
              </a:rPr>
              <a:t>IV - o sítio da internet e o período em que ocorrerá o leilão, salvo se excepcionalmente for realizado sob a forma presencial por comprovada inviabilidade técnica ou desvantagem para a Administração, hipótese em que serão indicados o local, o dia e a hora de sua realização;</a:t>
            </a:r>
          </a:p>
          <a:p>
            <a:r>
              <a:rPr lang="pt-BR" dirty="0">
                <a:latin typeface="Bookman Old Style" pitchFamily="18" charset="0"/>
              </a:rPr>
              <a:t>V - a especificação de eventuais ônus, gravames ou pendências existentes sobre os bens a serem leiloados.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7405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>
                <a:latin typeface="Bookman Old Style" pitchFamily="18" charset="0"/>
              </a:rPr>
              <a:t>§ 3º Além da divulgação no sítio eletrônico oficial, </a:t>
            </a:r>
            <a:r>
              <a:rPr lang="pt-BR" b="1" dirty="0">
                <a:latin typeface="Bookman Old Style" pitchFamily="18" charset="0"/>
              </a:rPr>
              <a:t>o edital do leilão será afixado em local de ampla circulação de pessoas na sede da Administração</a:t>
            </a:r>
            <a:r>
              <a:rPr lang="pt-BR" dirty="0">
                <a:latin typeface="Bookman Old Style" pitchFamily="18" charset="0"/>
              </a:rPr>
              <a:t> e poderá, ainda, ser divulgado por outros meios necessários para ampliar a publicidade e a competitividade da licitação.</a:t>
            </a:r>
          </a:p>
          <a:p>
            <a:r>
              <a:rPr lang="pt-BR" dirty="0">
                <a:latin typeface="Bookman Old Style" pitchFamily="18" charset="0"/>
              </a:rPr>
              <a:t>§ 4º </a:t>
            </a:r>
            <a:r>
              <a:rPr lang="pt-BR" b="1" dirty="0">
                <a:latin typeface="Bookman Old Style" pitchFamily="18" charset="0"/>
              </a:rPr>
              <a:t>O leilão não exigirá registro cadastral prévio</a:t>
            </a:r>
            <a:r>
              <a:rPr lang="pt-BR" dirty="0">
                <a:latin typeface="Bookman Old Style" pitchFamily="18" charset="0"/>
              </a:rPr>
              <a:t>, não terá fase de habilitação e deverá ser homologado assim que concluída a fase de lances, superada a fase recursal e efetivado o pagamento pelo licitante vencedor, na forma definida no edital.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880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Diálogo competitivo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>
                <a:latin typeface="Bookman Old Style" pitchFamily="18" charset="0"/>
              </a:rPr>
              <a:t>AFINAL, O QUE É O DIÁLOGO COMPETITIVO?</a:t>
            </a:r>
          </a:p>
          <a:p>
            <a:endParaRPr lang="pt-BR" dirty="0">
              <a:latin typeface="Bookman Old Style" pitchFamily="18" charset="0"/>
            </a:endParaRPr>
          </a:p>
          <a:p>
            <a:r>
              <a:rPr lang="pt-BR" dirty="0" smtClean="0">
                <a:latin typeface="Bookman Old Style" pitchFamily="18" charset="0"/>
              </a:rPr>
              <a:t>No Diálogo Competitivo, nova Modalidade de Licitação, a Administração divulgará ao público as suas necessidades e exigências que precisam ser atendidas. Logo, dialogará (conversará) com os licitantes em rodadas sucessivas, em sessão pública, com o objetivo de desenvolver alternativas para as soluções mais adequadas as necessidades da administração. </a:t>
            </a:r>
            <a:endParaRPr lang="pt-BR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00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>
                <a:latin typeface="Bookman Old Style" pitchFamily="18" charset="0"/>
              </a:rPr>
              <a:t>Encerrado o Diálogo Competitivo, a administração selecionará a melhor solução apresentada, com base em critérios técnicos e econômicos, e lançará Edital de Licitação </a:t>
            </a:r>
            <a:r>
              <a:rPr lang="pt-BR" b="1" dirty="0" smtClean="0">
                <a:solidFill>
                  <a:srgbClr val="FF0000"/>
                </a:solidFill>
                <a:latin typeface="Bookman Old Style" pitchFamily="18" charset="0"/>
              </a:rPr>
              <a:t>e todos </a:t>
            </a:r>
            <a:r>
              <a:rPr lang="pt-BR" b="1" dirty="0" err="1" smtClean="0">
                <a:solidFill>
                  <a:srgbClr val="FF0000"/>
                </a:solidFill>
                <a:latin typeface="Bookman Old Style" pitchFamily="18" charset="0"/>
              </a:rPr>
              <a:t>pré</a:t>
            </a:r>
            <a:r>
              <a:rPr lang="pt-BR" b="1" dirty="0" smtClean="0">
                <a:solidFill>
                  <a:srgbClr val="FF0000"/>
                </a:solidFill>
                <a:latin typeface="Bookman Old Style" pitchFamily="18" charset="0"/>
              </a:rPr>
              <a:t> selecionados poderão participar da competição. </a:t>
            </a:r>
          </a:p>
          <a:p>
            <a:r>
              <a:rPr lang="pt-BR" dirty="0" smtClean="0">
                <a:latin typeface="Bookman Old Style" pitchFamily="18" charset="0"/>
              </a:rPr>
              <a:t>Utilizará o Diálogo Competitivo, quando não possuir conhecimentos técnicos suficientes para satisfação de suas necessidades, e carece de aprofundamento nas especificações técnicas do objeto a ser licitado. </a:t>
            </a:r>
            <a:endParaRPr lang="pt-BR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22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>
                <a:latin typeface="Bookman Old Style" pitchFamily="18" charset="0"/>
              </a:rPr>
              <a:t>Art. 32. A modalidade diálogo competitivo é restrita a contratações em que a Administração:</a:t>
            </a:r>
          </a:p>
          <a:p>
            <a:r>
              <a:rPr lang="pt-BR" dirty="0">
                <a:latin typeface="Bookman Old Style" pitchFamily="18" charset="0"/>
              </a:rPr>
              <a:t>I - </a:t>
            </a:r>
            <a:r>
              <a:rPr lang="pt-BR" b="1" dirty="0">
                <a:latin typeface="Bookman Old Style" pitchFamily="18" charset="0"/>
              </a:rPr>
              <a:t>vise a contratar objeto que envolva as seguintes condições</a:t>
            </a:r>
            <a:r>
              <a:rPr lang="pt-BR" dirty="0">
                <a:latin typeface="Bookman Old Style" pitchFamily="18" charset="0"/>
              </a:rPr>
              <a:t>:</a:t>
            </a:r>
          </a:p>
          <a:p>
            <a:r>
              <a:rPr lang="pt-BR" dirty="0">
                <a:latin typeface="Bookman Old Style" pitchFamily="18" charset="0"/>
              </a:rPr>
              <a:t>a) inovação tecnológica ou técnica;</a:t>
            </a:r>
          </a:p>
          <a:p>
            <a:r>
              <a:rPr lang="pt-BR" dirty="0">
                <a:latin typeface="Bookman Old Style" pitchFamily="18" charset="0"/>
              </a:rPr>
              <a:t>b) impossibilidade de o órgão ou entidade ter sua necessidade satisfeita sem a adaptação de soluções disponíveis no mercado; e</a:t>
            </a:r>
          </a:p>
          <a:p>
            <a:r>
              <a:rPr lang="pt-BR" dirty="0">
                <a:latin typeface="Bookman Old Style" pitchFamily="18" charset="0"/>
              </a:rPr>
              <a:t>c) </a:t>
            </a:r>
            <a:r>
              <a:rPr lang="pt-BR" u="sng" dirty="0">
                <a:latin typeface="Bookman Old Style" pitchFamily="18" charset="0"/>
              </a:rPr>
              <a:t>impossibilidade de as especificações técnicas serem definidas com precisão suficiente pela Administração</a:t>
            </a:r>
            <a:r>
              <a:rPr lang="pt-BR" dirty="0">
                <a:latin typeface="Bookman Old Style" pitchFamily="18" charset="0"/>
              </a:rPr>
              <a:t>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575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>
                <a:latin typeface="Bookman Old Style" pitchFamily="18" charset="0"/>
              </a:rPr>
              <a:t>II - verifique a necessidade de definir e identificar os meios e as alternativas que possam satisfazer suas necessidades, com destaque para os seguintes aspectos</a:t>
            </a:r>
            <a:r>
              <a:rPr lang="pt-BR" dirty="0" smtClean="0">
                <a:latin typeface="Bookman Old Style" pitchFamily="18" charset="0"/>
              </a:rPr>
              <a:t>:</a:t>
            </a:r>
          </a:p>
          <a:p>
            <a:pPr marL="0" indent="0">
              <a:buNone/>
            </a:pPr>
            <a:endParaRPr lang="pt-BR" dirty="0">
              <a:latin typeface="Bookman Old Style" pitchFamily="18" charset="0"/>
            </a:endParaRPr>
          </a:p>
          <a:p>
            <a:r>
              <a:rPr lang="pt-BR" dirty="0">
                <a:latin typeface="Bookman Old Style" pitchFamily="18" charset="0"/>
              </a:rPr>
              <a:t>a) a solução técnica mais adequada;</a:t>
            </a:r>
          </a:p>
          <a:p>
            <a:r>
              <a:rPr lang="pt-BR" dirty="0">
                <a:latin typeface="Bookman Old Style" pitchFamily="18" charset="0"/>
              </a:rPr>
              <a:t>b) os requisitos técnicos aptos a concretizar a solução já definida;</a:t>
            </a:r>
          </a:p>
          <a:p>
            <a:r>
              <a:rPr lang="pt-BR" dirty="0">
                <a:latin typeface="Bookman Old Style" pitchFamily="18" charset="0"/>
              </a:rPr>
              <a:t>c) a estrutura jurídica ou financeira do contrato;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7284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>
                <a:latin typeface="Bookman Old Style" pitchFamily="18" charset="0"/>
              </a:rPr>
              <a:t>§ 1º Na modalidade diálogo competitivo, serão observadas as seguintes disposições:</a:t>
            </a:r>
          </a:p>
          <a:p>
            <a:r>
              <a:rPr lang="pt-BR" dirty="0">
                <a:latin typeface="Bookman Old Style" pitchFamily="18" charset="0"/>
              </a:rPr>
              <a:t>I - a Administração apresentará, por ocasião da divulgação do edital em sítio eletrônico oficial, suas necessidades e as exigências já definidas e </a:t>
            </a:r>
            <a:r>
              <a:rPr lang="pt-BR" dirty="0">
                <a:solidFill>
                  <a:srgbClr val="FF0000"/>
                </a:solidFill>
                <a:latin typeface="Bookman Old Style" pitchFamily="18" charset="0"/>
              </a:rPr>
              <a:t>estabelecerá prazo mínimo de 25 (vinte e cinco) dias úteis </a:t>
            </a:r>
            <a:r>
              <a:rPr lang="pt-BR" dirty="0">
                <a:latin typeface="Bookman Old Style" pitchFamily="18" charset="0"/>
              </a:rPr>
              <a:t>para manifestação de interesse na participação da licitação;</a:t>
            </a:r>
          </a:p>
          <a:p>
            <a:endParaRPr lang="pt-BR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16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latin typeface="Bookman Old Style" pitchFamily="18" charset="0"/>
              </a:rPr>
              <a:t>II - os critérios empregados para pré-seleção dos licitantes deverão ser previstos em edital, e serão admitidos todos os interessados que preencherem os requisitos objetivos estabelecidos</a:t>
            </a:r>
            <a:r>
              <a:rPr lang="pt-BR" dirty="0" smtClean="0">
                <a:latin typeface="Bookman Old Style" pitchFamily="18" charset="0"/>
              </a:rPr>
              <a:t>;</a:t>
            </a:r>
          </a:p>
          <a:p>
            <a:pPr marL="0" indent="0">
              <a:buNone/>
            </a:pPr>
            <a:endParaRPr lang="pt-BR" dirty="0">
              <a:latin typeface="Bookman Old Style" pitchFamily="18" charset="0"/>
            </a:endParaRPr>
          </a:p>
          <a:p>
            <a:r>
              <a:rPr lang="pt-BR" dirty="0">
                <a:latin typeface="Bookman Old Style" pitchFamily="18" charset="0"/>
              </a:rPr>
              <a:t>III - a divulgação de informações de modo discriminatório que possa implicar vantagem para algum licitante será vedada;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785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>
                <a:latin typeface="Bookman Old Style" pitchFamily="18" charset="0"/>
              </a:rPr>
              <a:t>V - a fase de diálogo poderá ser mantida até que a Administração, em decisão fundamentada, identifique a solução ou as soluções que atendam às suas necessidades;</a:t>
            </a:r>
          </a:p>
          <a:p>
            <a:r>
              <a:rPr lang="pt-BR" dirty="0">
                <a:latin typeface="Bookman Old Style" pitchFamily="18" charset="0"/>
              </a:rPr>
              <a:t>VI - </a:t>
            </a:r>
            <a:r>
              <a:rPr lang="pt-BR" u="sng" dirty="0">
                <a:latin typeface="Bookman Old Style" pitchFamily="18" charset="0"/>
              </a:rPr>
              <a:t>as reuniões com os licitantes pré-selecionados serão registradas em ata e gravadas mediante utilização de recursos tecnológicos de áudio e vídeo</a:t>
            </a:r>
            <a:r>
              <a:rPr lang="pt-BR" dirty="0">
                <a:latin typeface="Bookman Old Style" pitchFamily="18" charset="0"/>
              </a:rPr>
              <a:t>;</a:t>
            </a:r>
          </a:p>
          <a:p>
            <a:r>
              <a:rPr lang="pt-BR" dirty="0">
                <a:latin typeface="Bookman Old Style" pitchFamily="18" charset="0"/>
              </a:rPr>
              <a:t>VII - o edital poderá prever a realização de fases sucessivas, caso em que cada fase poderá restringir as soluções ou as propostas a serem discutidas;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116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>
                <a:latin typeface="Bookman Old Style" pitchFamily="18" charset="0"/>
              </a:rPr>
              <a:t>Art. 28.</a:t>
            </a:r>
            <a:r>
              <a:rPr lang="pt-BR" b="1" dirty="0">
                <a:latin typeface="Bookman Old Style" pitchFamily="18" charset="0"/>
              </a:rPr>
              <a:t> </a:t>
            </a:r>
            <a:r>
              <a:rPr lang="pt-BR" dirty="0">
                <a:latin typeface="Bookman Old Style" pitchFamily="18" charset="0"/>
              </a:rPr>
              <a:t>São modalidades de licitação</a:t>
            </a:r>
            <a:r>
              <a:rPr lang="pt-BR" dirty="0" smtClean="0">
                <a:latin typeface="Bookman Old Style" pitchFamily="18" charset="0"/>
              </a:rPr>
              <a:t>:</a:t>
            </a:r>
          </a:p>
          <a:p>
            <a:pPr marL="0" indent="0">
              <a:buNone/>
            </a:pPr>
            <a:endParaRPr lang="pt-BR" dirty="0">
              <a:latin typeface="Bookman Old Style" pitchFamily="18" charset="0"/>
            </a:endParaRPr>
          </a:p>
          <a:p>
            <a:r>
              <a:rPr lang="pt-BR" dirty="0">
                <a:latin typeface="Bookman Old Style" pitchFamily="18" charset="0"/>
              </a:rPr>
              <a:t>I - pregão;</a:t>
            </a:r>
          </a:p>
          <a:p>
            <a:r>
              <a:rPr lang="pt-BR" dirty="0">
                <a:latin typeface="Bookman Old Style" pitchFamily="18" charset="0"/>
              </a:rPr>
              <a:t>II - concorrência;</a:t>
            </a:r>
          </a:p>
          <a:p>
            <a:r>
              <a:rPr lang="pt-BR" dirty="0">
                <a:latin typeface="Bookman Old Style" pitchFamily="18" charset="0"/>
              </a:rPr>
              <a:t>III - concurso;</a:t>
            </a:r>
          </a:p>
          <a:p>
            <a:r>
              <a:rPr lang="pt-BR" dirty="0">
                <a:latin typeface="Bookman Old Style" pitchFamily="18" charset="0"/>
              </a:rPr>
              <a:t>IV - leilão;</a:t>
            </a:r>
          </a:p>
          <a:p>
            <a:r>
              <a:rPr lang="pt-BR" dirty="0">
                <a:latin typeface="Bookman Old Style" pitchFamily="18" charset="0"/>
              </a:rPr>
              <a:t>V - diálogo competitivo.</a:t>
            </a:r>
          </a:p>
          <a:p>
            <a:endParaRPr lang="pt-BR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04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>
                <a:latin typeface="Bookman Old Style" pitchFamily="18" charset="0"/>
              </a:rPr>
              <a:t>VIII - a Administração deverá, ao declarar que o diálogo foi concluído, juntar aos autos do processo licitatório os registros e as gravações da fase de diálogo, </a:t>
            </a:r>
            <a:r>
              <a:rPr lang="pt-BR" dirty="0">
                <a:solidFill>
                  <a:srgbClr val="FF0000"/>
                </a:solidFill>
                <a:latin typeface="Bookman Old Style" pitchFamily="18" charset="0"/>
              </a:rPr>
              <a:t>iniciar a fase competitiva com a divulgação de edital contendo a especificação da solução </a:t>
            </a:r>
            <a:r>
              <a:rPr lang="pt-BR" dirty="0">
                <a:latin typeface="Bookman Old Style" pitchFamily="18" charset="0"/>
              </a:rPr>
              <a:t>que atenda às suas necessidades e os critérios objetivos a serem utilizados para seleção da proposta mais vantajosa e abrir prazo, não inferior a 60 (sessenta) dias úteis, </a:t>
            </a:r>
            <a:r>
              <a:rPr lang="pt-BR" dirty="0">
                <a:solidFill>
                  <a:srgbClr val="FF0000"/>
                </a:solidFill>
                <a:latin typeface="Bookman Old Style" pitchFamily="18" charset="0"/>
              </a:rPr>
              <a:t>para todos os licitantes pré-selecionados </a:t>
            </a:r>
            <a:r>
              <a:rPr lang="pt-BR" dirty="0">
                <a:latin typeface="Bookman Old Style" pitchFamily="18" charset="0"/>
              </a:rPr>
              <a:t>na forma do inciso II deste parágrafo apresentarem suas propostas, que deverão conter os elementos necessários para a realização do projeto;</a:t>
            </a:r>
          </a:p>
        </p:txBody>
      </p:sp>
    </p:spTree>
    <p:extLst>
      <p:ext uri="{BB962C8B-B14F-4D97-AF65-F5344CB8AC3E}">
        <p14:creationId xmlns:p14="http://schemas.microsoft.com/office/powerpoint/2010/main" val="389320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>
                <a:latin typeface="Bookman Old Style" pitchFamily="18" charset="0"/>
              </a:rPr>
              <a:t>IX - a Administração poderá solicitar esclarecimentos ou ajustes às propostas apresentadas, desde que não impliquem discriminação nem distorçam a concorrência entre as propostas;</a:t>
            </a:r>
          </a:p>
          <a:p>
            <a:r>
              <a:rPr lang="pt-BR" dirty="0">
                <a:latin typeface="Bookman Old Style" pitchFamily="18" charset="0"/>
              </a:rPr>
              <a:t>X - a Administração definirá a proposta vencedora de acordo com critérios divulgados no início da fase competitiva, assegurada a contratação mais vantajosa como resultado;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614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>
                <a:latin typeface="Bookman Old Style" pitchFamily="18" charset="0"/>
              </a:rPr>
              <a:t>XI - </a:t>
            </a:r>
            <a:r>
              <a:rPr lang="pt-BR" b="1" dirty="0">
                <a:latin typeface="Bookman Old Style" pitchFamily="18" charset="0"/>
              </a:rPr>
              <a:t>o diálogo competitivo será conduzido por comissão de contratação composta de pelo menos 3 (três) servidores</a:t>
            </a:r>
            <a:r>
              <a:rPr lang="pt-BR" dirty="0">
                <a:latin typeface="Bookman Old Style" pitchFamily="18" charset="0"/>
              </a:rPr>
              <a:t> efetivos ou empregados públicos pertencentes aos quadros permanentes da Administração, admitida a contratação de profissionais para assessoramento técnico da comissão</a:t>
            </a:r>
            <a:r>
              <a:rPr lang="pt-BR" dirty="0" smtClean="0">
                <a:latin typeface="Bookman Old Style" pitchFamily="18" charset="0"/>
              </a:rPr>
              <a:t>;</a:t>
            </a:r>
          </a:p>
          <a:p>
            <a:pPr marL="0" indent="0">
              <a:buNone/>
            </a:pPr>
            <a:endParaRPr lang="pt-BR" dirty="0">
              <a:latin typeface="Bookman Old Style" pitchFamily="18" charset="0"/>
            </a:endParaRPr>
          </a:p>
          <a:p>
            <a:r>
              <a:rPr lang="pt-BR" dirty="0">
                <a:latin typeface="Bookman Old Style" pitchFamily="18" charset="0"/>
              </a:rPr>
              <a:t>§ 2º Os profissionais contratados para os fins do inciso XI do § 1º deste artigo assinarão termo de confidencialidade e abster-se-ão de atividades que possam configurar conflito de interesses.</a:t>
            </a:r>
          </a:p>
          <a:p>
            <a:endParaRPr lang="pt-BR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41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>
                <a:latin typeface="Bookman Old Style" pitchFamily="18" charset="0"/>
              </a:rPr>
              <a:t>§ 1º Além das modalidades referidas no caput deste artigo, a Administração pode servir-se dos procedimentos auxiliares previstos no art. 78 desta </a:t>
            </a:r>
            <a:r>
              <a:rPr lang="pt-BR" dirty="0" smtClean="0">
                <a:latin typeface="Bookman Old Style" pitchFamily="18" charset="0"/>
              </a:rPr>
              <a:t>Lei </a:t>
            </a:r>
            <a:r>
              <a:rPr lang="pt-BR" sz="2000" dirty="0" smtClean="0">
                <a:latin typeface="Bookman Old Style" pitchFamily="18" charset="0"/>
              </a:rPr>
              <a:t>(credenciamento, pré-qualificação, SRP, etc..)</a:t>
            </a:r>
            <a:r>
              <a:rPr lang="pt-BR" dirty="0" smtClean="0">
                <a:latin typeface="Bookman Old Style" pitchFamily="18" charset="0"/>
              </a:rPr>
              <a:t>.</a:t>
            </a:r>
            <a:endParaRPr lang="pt-BR" dirty="0">
              <a:latin typeface="Bookman Old Style" pitchFamily="18" charset="0"/>
            </a:endParaRPr>
          </a:p>
          <a:p>
            <a:endParaRPr lang="pt-BR" dirty="0">
              <a:latin typeface="Bookman Old Style" pitchFamily="18" charset="0"/>
            </a:endParaRPr>
          </a:p>
          <a:p>
            <a:r>
              <a:rPr lang="pt-BR" dirty="0">
                <a:latin typeface="Bookman Old Style" pitchFamily="18" charset="0"/>
              </a:rPr>
              <a:t>§ 2º É vedada a criação de outras modalidades de licitação ou, ainda, a combinação daquelas referidas no caput deste artigo</a:t>
            </a:r>
            <a:r>
              <a:rPr lang="pt-BR" dirty="0" smtClean="0">
                <a:latin typeface="Bookman Old Style" pitchFamily="18" charset="0"/>
              </a:rPr>
              <a:t>. </a:t>
            </a:r>
            <a:r>
              <a:rPr lang="pt-BR" b="1" dirty="0" smtClean="0">
                <a:solidFill>
                  <a:srgbClr val="FF0000"/>
                </a:solidFill>
                <a:latin typeface="Bookman Old Style" pitchFamily="18" charset="0"/>
              </a:rPr>
              <a:t>(igual § 8º do art. 22 da Lei 8.666/93)</a:t>
            </a:r>
            <a:endParaRPr lang="pt-BR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05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latin typeface="Bookman Old Style" pitchFamily="18" charset="0"/>
              </a:rPr>
              <a:t>Art. 29. A concorrência e o pregão seguem o rito procedimental comum a que se refere o </a:t>
            </a:r>
            <a:r>
              <a:rPr lang="pt-BR" dirty="0">
                <a:latin typeface="Bookman Old Style" pitchFamily="18" charset="0"/>
                <a:hlinkClick r:id="rId2"/>
              </a:rPr>
              <a:t>art. 17 desta </a:t>
            </a:r>
            <a:r>
              <a:rPr lang="pt-BR" dirty="0" smtClean="0">
                <a:latin typeface="Bookman Old Style" pitchFamily="18" charset="0"/>
                <a:hlinkClick r:id="rId2"/>
              </a:rPr>
              <a:t>Lei</a:t>
            </a:r>
            <a:r>
              <a:rPr lang="pt-BR" dirty="0" smtClean="0">
                <a:latin typeface="Bookman Old Style" pitchFamily="18" charset="0"/>
              </a:rPr>
              <a:t> </a:t>
            </a:r>
            <a:r>
              <a:rPr lang="pt-BR" sz="2000" dirty="0" smtClean="0">
                <a:latin typeface="Bookman Old Style" pitchFamily="18" charset="0"/>
              </a:rPr>
              <a:t>(fases da Licitação), </a:t>
            </a:r>
            <a:r>
              <a:rPr lang="pt-BR" dirty="0">
                <a:latin typeface="Bookman Old Style" pitchFamily="18" charset="0"/>
              </a:rPr>
              <a:t>adotando-se o pregão sempre que o objeto possuir padrões de desempenho e qualidade que possam ser objetivamente definidos pelo edital, por meio de especificações usuais de mercado.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12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Bookman Old Style" pitchFamily="18" charset="0"/>
              </a:rPr>
              <a:t>Parágrafo </a:t>
            </a:r>
            <a:r>
              <a:rPr lang="pt-BR" dirty="0">
                <a:latin typeface="Bookman Old Style" pitchFamily="18" charset="0"/>
              </a:rPr>
              <a:t>único. O pregão não se aplica às contratações de serviços técnicos especializados de natureza predominantemente intelectual e de obras e serviços de engenharia, exceto os serviços de engenharia de que trata a </a:t>
            </a:r>
            <a:r>
              <a:rPr lang="pt-BR" dirty="0">
                <a:latin typeface="Bookman Old Style" pitchFamily="18" charset="0"/>
                <a:hlinkClick r:id="rId2"/>
              </a:rPr>
              <a:t>alínea “a” do inciso XXI do </a:t>
            </a:r>
            <a:r>
              <a:rPr lang="pt-BR" b="1" dirty="0">
                <a:latin typeface="Bookman Old Style" pitchFamily="18" charset="0"/>
                <a:hlinkClick r:id="rId2"/>
              </a:rPr>
              <a:t>caput</a:t>
            </a:r>
            <a:r>
              <a:rPr lang="pt-BR" dirty="0">
                <a:latin typeface="Bookman Old Style" pitchFamily="18" charset="0"/>
                <a:hlinkClick r:id="rId2"/>
              </a:rPr>
              <a:t> do art. 6º desta </a:t>
            </a:r>
            <a:r>
              <a:rPr lang="pt-BR" dirty="0" smtClean="0">
                <a:latin typeface="Bookman Old Style" pitchFamily="18" charset="0"/>
                <a:hlinkClick r:id="rId2"/>
              </a:rPr>
              <a:t>Lei</a:t>
            </a:r>
            <a:r>
              <a:rPr lang="pt-BR" dirty="0" smtClean="0">
                <a:latin typeface="Bookman Old Style" pitchFamily="18" charset="0"/>
              </a:rPr>
              <a:t> </a:t>
            </a:r>
            <a:r>
              <a:rPr lang="pt-BR" sz="2000" dirty="0" smtClean="0">
                <a:latin typeface="Bookman Old Style" pitchFamily="18" charset="0"/>
              </a:rPr>
              <a:t>(serviço comum de engenharia).</a:t>
            </a:r>
            <a:endParaRPr lang="pt-BR" sz="2000" dirty="0">
              <a:latin typeface="Bookman Old Style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9457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Concurso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>
                <a:latin typeface="Bookman Old Style" pitchFamily="18" charset="0"/>
              </a:rPr>
              <a:t>Art. 30. O concurso observará as regras e condições previstas em edital, que indicará:</a:t>
            </a:r>
          </a:p>
          <a:p>
            <a:endParaRPr lang="pt-BR" dirty="0">
              <a:latin typeface="Bookman Old Style" pitchFamily="18" charset="0"/>
            </a:endParaRPr>
          </a:p>
          <a:p>
            <a:r>
              <a:rPr lang="pt-BR" dirty="0">
                <a:latin typeface="Bookman Old Style" pitchFamily="18" charset="0"/>
              </a:rPr>
              <a:t>I - a qualificação exigida dos participantes;</a:t>
            </a:r>
          </a:p>
          <a:p>
            <a:endParaRPr lang="pt-BR" dirty="0">
              <a:latin typeface="Bookman Old Style" pitchFamily="18" charset="0"/>
            </a:endParaRPr>
          </a:p>
          <a:p>
            <a:r>
              <a:rPr lang="pt-BR" dirty="0">
                <a:latin typeface="Bookman Old Style" pitchFamily="18" charset="0"/>
              </a:rPr>
              <a:t>II - as diretrizes e formas de apresentação do trabalho;</a:t>
            </a:r>
          </a:p>
          <a:p>
            <a:endParaRPr lang="pt-BR" dirty="0">
              <a:latin typeface="Bookman Old Style" pitchFamily="18" charset="0"/>
            </a:endParaRPr>
          </a:p>
          <a:p>
            <a:r>
              <a:rPr lang="pt-BR" dirty="0">
                <a:latin typeface="Bookman Old Style" pitchFamily="18" charset="0"/>
              </a:rPr>
              <a:t>III - as condições de realização e o prêmio ou remuneração a ser concedida ao vencedor.</a:t>
            </a:r>
          </a:p>
        </p:txBody>
      </p:sp>
    </p:spTree>
    <p:extLst>
      <p:ext uri="{BB962C8B-B14F-4D97-AF65-F5344CB8AC3E}">
        <p14:creationId xmlns:p14="http://schemas.microsoft.com/office/powerpoint/2010/main" val="303319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>
                <a:latin typeface="Bookman Old Style" pitchFamily="18" charset="0"/>
              </a:rPr>
              <a:t>Parágrafo único. </a:t>
            </a:r>
            <a:r>
              <a:rPr lang="pt-BR" b="1" dirty="0">
                <a:latin typeface="Bookman Old Style" pitchFamily="18" charset="0"/>
              </a:rPr>
              <a:t>Nos concursos destinados à elaboração de projeto</a:t>
            </a:r>
            <a:r>
              <a:rPr lang="pt-BR" dirty="0">
                <a:latin typeface="Bookman Old Style" pitchFamily="18" charset="0"/>
              </a:rPr>
              <a:t>, o vencedor deverá ceder à Administração Pública, nos termos do </a:t>
            </a:r>
            <a:r>
              <a:rPr lang="pt-BR" dirty="0">
                <a:latin typeface="Bookman Old Style" pitchFamily="18" charset="0"/>
                <a:hlinkClick r:id="rId2"/>
              </a:rPr>
              <a:t>art. 93 desta </a:t>
            </a:r>
            <a:r>
              <a:rPr lang="pt-BR" dirty="0" smtClean="0">
                <a:latin typeface="Bookman Old Style" pitchFamily="18" charset="0"/>
                <a:hlinkClick r:id="rId2"/>
              </a:rPr>
              <a:t>Lei</a:t>
            </a:r>
            <a:r>
              <a:rPr lang="pt-BR" dirty="0" smtClean="0">
                <a:latin typeface="Bookman Old Style" pitchFamily="18" charset="0"/>
              </a:rPr>
              <a:t> </a:t>
            </a:r>
            <a:r>
              <a:rPr lang="pt-BR" sz="2000" dirty="0" smtClean="0">
                <a:latin typeface="Bookman Old Style" pitchFamily="18" charset="0"/>
              </a:rPr>
              <a:t>(ceder todos os direitos patrimoniais)</a:t>
            </a:r>
            <a:r>
              <a:rPr lang="pt-BR" dirty="0" smtClean="0">
                <a:latin typeface="Bookman Old Style" pitchFamily="18" charset="0"/>
              </a:rPr>
              <a:t>, </a:t>
            </a:r>
            <a:r>
              <a:rPr lang="pt-BR" dirty="0">
                <a:latin typeface="Bookman Old Style" pitchFamily="18" charset="0"/>
              </a:rPr>
              <a:t>todos os direitos patrimoniais relativos ao projeto e autorizar sua execução conforme juízo de conveniência e oportunidade das autoridades competentes.</a:t>
            </a:r>
          </a:p>
        </p:txBody>
      </p:sp>
    </p:spTree>
    <p:extLst>
      <p:ext uri="{BB962C8B-B14F-4D97-AF65-F5344CB8AC3E}">
        <p14:creationId xmlns:p14="http://schemas.microsoft.com/office/powerpoint/2010/main" val="181887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leilão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latin typeface="Bookman Old Style" pitchFamily="18" charset="0"/>
              </a:rPr>
              <a:t>Art. 31. O leilão poderá ser cometido a leiloeiro oficial </a:t>
            </a:r>
            <a:r>
              <a:rPr lang="pt-BR" b="1" u="sng" dirty="0">
                <a:latin typeface="Bookman Old Style" pitchFamily="18" charset="0"/>
              </a:rPr>
              <a:t>ou a servidor designado pela autoridade competente da Administração</a:t>
            </a:r>
            <a:r>
              <a:rPr lang="pt-BR" dirty="0">
                <a:latin typeface="Bookman Old Style" pitchFamily="18" charset="0"/>
              </a:rPr>
              <a:t>, e regulamento deverá dispor sobre seus procedimentos operacionais.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060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latin typeface="Bookman Old Style" pitchFamily="18" charset="0"/>
              </a:rPr>
              <a:t>§ </a:t>
            </a:r>
            <a:r>
              <a:rPr lang="pt-BR" dirty="0">
                <a:latin typeface="Bookman Old Style" pitchFamily="18" charset="0"/>
              </a:rPr>
              <a:t>1º </a:t>
            </a:r>
            <a:r>
              <a:rPr lang="pt-BR" b="1" dirty="0">
                <a:latin typeface="Bookman Old Style" pitchFamily="18" charset="0"/>
              </a:rPr>
              <a:t>Se optar </a:t>
            </a:r>
            <a:r>
              <a:rPr lang="pt-BR" dirty="0">
                <a:latin typeface="Bookman Old Style" pitchFamily="18" charset="0"/>
              </a:rPr>
              <a:t>pela realização de leilão </a:t>
            </a:r>
            <a:r>
              <a:rPr lang="pt-BR" b="1" dirty="0">
                <a:latin typeface="Bookman Old Style" pitchFamily="18" charset="0"/>
              </a:rPr>
              <a:t>por </a:t>
            </a:r>
            <a:r>
              <a:rPr lang="pt-BR" dirty="0">
                <a:latin typeface="Bookman Old Style" pitchFamily="18" charset="0"/>
              </a:rPr>
              <a:t>intermédio de </a:t>
            </a:r>
            <a:r>
              <a:rPr lang="pt-BR" b="1" dirty="0">
                <a:latin typeface="Bookman Old Style" pitchFamily="18" charset="0"/>
              </a:rPr>
              <a:t>leiloeiro oficial</a:t>
            </a:r>
            <a:r>
              <a:rPr lang="pt-BR" dirty="0">
                <a:latin typeface="Bookman Old Style" pitchFamily="18" charset="0"/>
              </a:rPr>
              <a:t>, a Administração deverá selecioná-lo </a:t>
            </a:r>
            <a:r>
              <a:rPr lang="pt-BR" u="sng" dirty="0">
                <a:latin typeface="Bookman Old Style" pitchFamily="18" charset="0"/>
              </a:rPr>
              <a:t>mediante credenciamento ou licitação na modalidade pregão e adotar o critério de julgamento de maior desconto</a:t>
            </a:r>
            <a:r>
              <a:rPr lang="pt-BR" dirty="0">
                <a:latin typeface="Bookman Old Style" pitchFamily="18" charset="0"/>
              </a:rPr>
              <a:t> para as comissões a serem cobradas, utilizados como parâmetro máximo os percentuais definidos na lei que regula a referida profissão e observados os valores dos bens a serem leiloados.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824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 Próprio">
  <a:themeElements>
    <a:clrScheme name="Capital Própri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l Própri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l Própri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4299</TotalTime>
  <Words>1261</Words>
  <Application>Microsoft Office PowerPoint</Application>
  <PresentationFormat>Apresentação na tela (4:3)</PresentationFormat>
  <Paragraphs>64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Bookman Old Style</vt:lpstr>
      <vt:lpstr>Franklin Gothic Book</vt:lpstr>
      <vt:lpstr>Perpetua</vt:lpstr>
      <vt:lpstr>Wingdings 2</vt:lpstr>
      <vt:lpstr>Capital Próprio</vt:lpstr>
      <vt:lpstr>MODALIDADES DE LICITAÇÃO</vt:lpstr>
      <vt:lpstr>Apresentação do PowerPoint</vt:lpstr>
      <vt:lpstr>Apresentação do PowerPoint</vt:lpstr>
      <vt:lpstr>Apresentação do PowerPoint</vt:lpstr>
      <vt:lpstr>Apresentação do PowerPoint</vt:lpstr>
      <vt:lpstr>Concurso </vt:lpstr>
      <vt:lpstr>Apresentação do PowerPoint</vt:lpstr>
      <vt:lpstr>leilão</vt:lpstr>
      <vt:lpstr>Apresentação do PowerPoint</vt:lpstr>
      <vt:lpstr>Apresentação do PowerPoint</vt:lpstr>
      <vt:lpstr>Apresentação do PowerPoint</vt:lpstr>
      <vt:lpstr>Apresentação do PowerPoint</vt:lpstr>
      <vt:lpstr>Diálogo competitivo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MODALIDADES DE LICITAÇÃO</dc:title>
  <dc:creator>Antonio Noronha</dc:creator>
  <cp:lastModifiedBy>Antônio Noronha</cp:lastModifiedBy>
  <cp:revision>12</cp:revision>
  <dcterms:created xsi:type="dcterms:W3CDTF">2021-05-03T20:28:31Z</dcterms:created>
  <dcterms:modified xsi:type="dcterms:W3CDTF">2023-02-16T10:11:38Z</dcterms:modified>
</cp:coreProperties>
</file>