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1"/>
  </p:notesMasterIdLst>
  <p:sldIdLst>
    <p:sldId id="256" r:id="rId2"/>
    <p:sldId id="681" r:id="rId3"/>
    <p:sldId id="676" r:id="rId4"/>
    <p:sldId id="678" r:id="rId5"/>
    <p:sldId id="677" r:id="rId6"/>
    <p:sldId id="679" r:id="rId7"/>
    <p:sldId id="684" r:id="rId8"/>
    <p:sldId id="685" r:id="rId9"/>
    <p:sldId id="686" r:id="rId10"/>
    <p:sldId id="682" r:id="rId11"/>
    <p:sldId id="669" r:id="rId12"/>
    <p:sldId id="670" r:id="rId13"/>
    <p:sldId id="671" r:id="rId14"/>
    <p:sldId id="672" r:id="rId15"/>
    <p:sldId id="298" r:id="rId16"/>
    <p:sldId id="582" r:id="rId17"/>
    <p:sldId id="583" r:id="rId18"/>
    <p:sldId id="584" r:id="rId19"/>
    <p:sldId id="299" r:id="rId20"/>
    <p:sldId id="300" r:id="rId21"/>
    <p:sldId id="585" r:id="rId22"/>
    <p:sldId id="301" r:id="rId23"/>
    <p:sldId id="302" r:id="rId24"/>
    <p:sldId id="307" r:id="rId25"/>
    <p:sldId id="588" r:id="rId26"/>
    <p:sldId id="589" r:id="rId27"/>
    <p:sldId id="590" r:id="rId28"/>
    <p:sldId id="593" r:id="rId29"/>
    <p:sldId id="594" r:id="rId30"/>
    <p:sldId id="595" r:id="rId31"/>
    <p:sldId id="596" r:id="rId32"/>
    <p:sldId id="597" r:id="rId33"/>
    <p:sldId id="598" r:id="rId34"/>
    <p:sldId id="309" r:id="rId35"/>
    <p:sldId id="310" r:id="rId36"/>
    <p:sldId id="311" r:id="rId37"/>
    <p:sldId id="312" r:id="rId38"/>
    <p:sldId id="313" r:id="rId39"/>
    <p:sldId id="316" r:id="rId40"/>
    <p:sldId id="317" r:id="rId41"/>
    <p:sldId id="318" r:id="rId42"/>
    <p:sldId id="319" r:id="rId43"/>
    <p:sldId id="320" r:id="rId44"/>
    <p:sldId id="321" r:id="rId45"/>
    <p:sldId id="599" r:id="rId46"/>
    <p:sldId id="305" r:id="rId47"/>
    <p:sldId id="314" r:id="rId48"/>
    <p:sldId id="315" r:id="rId49"/>
    <p:sldId id="600" r:id="rId50"/>
    <p:sldId id="322" r:id="rId51"/>
    <p:sldId id="323" r:id="rId52"/>
    <p:sldId id="601" r:id="rId53"/>
    <p:sldId id="602" r:id="rId54"/>
    <p:sldId id="603" r:id="rId55"/>
    <p:sldId id="604" r:id="rId56"/>
    <p:sldId id="328" r:id="rId57"/>
    <p:sldId id="605" r:id="rId58"/>
    <p:sldId id="606" r:id="rId59"/>
    <p:sldId id="607" r:id="rId60"/>
    <p:sldId id="608" r:id="rId61"/>
    <p:sldId id="609" r:id="rId62"/>
    <p:sldId id="610" r:id="rId63"/>
    <p:sldId id="612" r:id="rId64"/>
    <p:sldId id="613" r:id="rId65"/>
    <p:sldId id="614" r:id="rId66"/>
    <p:sldId id="615" r:id="rId67"/>
    <p:sldId id="616" r:id="rId68"/>
    <p:sldId id="617" r:id="rId69"/>
    <p:sldId id="618" r:id="rId70"/>
    <p:sldId id="619" r:id="rId71"/>
    <p:sldId id="611" r:id="rId72"/>
    <p:sldId id="623" r:id="rId73"/>
    <p:sldId id="624" r:id="rId74"/>
    <p:sldId id="625" r:id="rId75"/>
    <p:sldId id="626" r:id="rId76"/>
    <p:sldId id="673" r:id="rId77"/>
    <p:sldId id="674" r:id="rId78"/>
    <p:sldId id="675" r:id="rId79"/>
    <p:sldId id="627" r:id="rId80"/>
    <p:sldId id="628" r:id="rId81"/>
    <p:sldId id="629" r:id="rId82"/>
    <p:sldId id="630" r:id="rId83"/>
    <p:sldId id="631" r:id="rId84"/>
    <p:sldId id="632" r:id="rId85"/>
    <p:sldId id="633" r:id="rId86"/>
    <p:sldId id="634" r:id="rId87"/>
    <p:sldId id="635" r:id="rId88"/>
    <p:sldId id="636" r:id="rId89"/>
    <p:sldId id="637" r:id="rId90"/>
    <p:sldId id="638" r:id="rId91"/>
    <p:sldId id="648" r:id="rId92"/>
    <p:sldId id="640" r:id="rId93"/>
    <p:sldId id="641" r:id="rId94"/>
    <p:sldId id="642" r:id="rId95"/>
    <p:sldId id="643" r:id="rId96"/>
    <p:sldId id="644" r:id="rId97"/>
    <p:sldId id="645" r:id="rId98"/>
    <p:sldId id="646" r:id="rId99"/>
    <p:sldId id="647" r:id="rId100"/>
    <p:sldId id="649" r:id="rId101"/>
    <p:sldId id="650" r:id="rId102"/>
    <p:sldId id="651" r:id="rId103"/>
    <p:sldId id="652" r:id="rId104"/>
    <p:sldId id="653" r:id="rId105"/>
    <p:sldId id="654" r:id="rId106"/>
    <p:sldId id="655" r:id="rId107"/>
    <p:sldId id="656" r:id="rId108"/>
    <p:sldId id="657" r:id="rId109"/>
    <p:sldId id="658" r:id="rId110"/>
    <p:sldId id="659" r:id="rId111"/>
    <p:sldId id="660" r:id="rId112"/>
    <p:sldId id="661" r:id="rId113"/>
    <p:sldId id="662" r:id="rId114"/>
    <p:sldId id="663" r:id="rId115"/>
    <p:sldId id="664" r:id="rId116"/>
    <p:sldId id="665" r:id="rId117"/>
    <p:sldId id="666" r:id="rId118"/>
    <p:sldId id="667" r:id="rId119"/>
    <p:sldId id="668" r:id="rId1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2" autoAdjust="0"/>
  </p:normalViewPr>
  <p:slideViewPr>
    <p:cSldViewPr>
      <p:cViewPr varScale="1">
        <p:scale>
          <a:sx n="114" d="100"/>
          <a:sy n="114" d="100"/>
        </p:scale>
        <p:origin x="150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E248-BCC0-461A-B725-379F8749FAB0}" type="datetimeFigureOut">
              <a:rPr lang="pt-BR" smtClean="0"/>
              <a:t>13/03/2023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1396B8-6CA5-41BD-98B5-C73535B33D13}" type="slidenum">
              <a:rPr lang="pt-BR" smtClean="0"/>
              <a:t>‹nº›</a:t>
            </a:fld>
            <a:endParaRPr lang="pt-BR"/>
          </a:p>
        </p:txBody>
      </p:sp>
    </p:spTree>
    <p:extLst>
      <p:ext uri="{BB962C8B-B14F-4D97-AF65-F5344CB8AC3E}">
        <p14:creationId xmlns:p14="http://schemas.microsoft.com/office/powerpoint/2010/main" val="3467930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71396B8-6CA5-41BD-98B5-C73535B33D13}" type="slidenum">
              <a:rPr lang="pt-BR" smtClean="0"/>
              <a:t>90</a:t>
            </a:fld>
            <a:endParaRPr lang="pt-BR"/>
          </a:p>
        </p:txBody>
      </p:sp>
    </p:spTree>
    <p:extLst>
      <p:ext uri="{BB962C8B-B14F-4D97-AF65-F5344CB8AC3E}">
        <p14:creationId xmlns:p14="http://schemas.microsoft.com/office/powerpoint/2010/main" val="184739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3">
        <a:schemeClr val="bg1"/>
      </p:bgRef>
    </p:bg>
    <p:spTree>
      <p:nvGrpSpPr>
        <p:cNvPr id="1" name=""/>
        <p:cNvGrpSpPr/>
        <p:nvPr/>
      </p:nvGrpSpPr>
      <p:grpSpPr>
        <a:xfrm>
          <a:off x="0" y="0"/>
          <a:ext cx="0" cy="0"/>
          <a:chOff x="0" y="0"/>
          <a:chExt cx="0" cy="0"/>
        </a:xfrm>
      </p:grpSpPr>
      <p:sp>
        <p:nvSpPr>
          <p:cNvPr id="12" name="Retângu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ângulo de cantos arredondado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ítu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C5BB45C5-011E-4812-B127-A4569E61977F}" type="datetimeFigureOut">
              <a:rPr lang="pt-BR" smtClean="0"/>
              <a:t>13/03/2023</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29" name="Espaço Reservado para Número de Slide 28"/>
          <p:cNvSpPr>
            <a:spLocks noGrp="1"/>
          </p:cNvSpPr>
          <p:nvPr>
            <p:ph type="sldNum" sz="quarter" idx="12"/>
          </p:nvPr>
        </p:nvSpPr>
        <p:spPr/>
        <p:txBody>
          <a:bodyPr lIns="0" tIns="0" rIns="0" bIns="0">
            <a:noAutofit/>
          </a:bodyPr>
          <a:lstStyle>
            <a:lvl1pPr>
              <a:defRPr sz="1400">
                <a:solidFill>
                  <a:srgbClr val="FFFFFF"/>
                </a:solidFill>
              </a:defRPr>
            </a:lvl1pPr>
          </a:lstStyle>
          <a:p>
            <a:fld id="{B9EE3951-EA14-48B3-903D-69EBEF323B92}" type="slidenum">
              <a:rPr lang="pt-BR" smtClean="0"/>
              <a:t>‹nº›</a:t>
            </a:fld>
            <a:endParaRPr lang="pt-BR"/>
          </a:p>
        </p:txBody>
      </p:sp>
      <p:sp>
        <p:nvSpPr>
          <p:cNvPr id="7" name="Retângu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C5BB45C5-011E-4812-B127-A4569E61977F}" type="datetimeFigureOut">
              <a:rPr lang="pt-BR" smtClean="0"/>
              <a:t>13/03/2023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EE3951-EA14-48B3-903D-69EBEF323B92}"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1"/>
            <a:ext cx="201168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914400" y="274640"/>
            <a:ext cx="55626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C5BB45C5-011E-4812-B127-A4569E61977F}" type="datetimeFigureOut">
              <a:rPr lang="pt-BR" smtClean="0"/>
              <a:t>13/03/2023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EE3951-EA14-48B3-903D-69EBEF323B92}"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4" name="Espaço Reservado para Data 3"/>
          <p:cNvSpPr>
            <a:spLocks noGrp="1"/>
          </p:cNvSpPr>
          <p:nvPr>
            <p:ph type="dt" sz="half" idx="10"/>
          </p:nvPr>
        </p:nvSpPr>
        <p:spPr/>
        <p:txBody>
          <a:bodyPr/>
          <a:lstStyle/>
          <a:p>
            <a:fld id="{C5BB45C5-011E-4812-B127-A4569E61977F}" type="datetimeFigureOut">
              <a:rPr lang="pt-BR" smtClean="0"/>
              <a:t>13/03/2023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EE3951-EA14-48B3-903D-69EBEF323B92}" type="slidenum">
              <a:rPr lang="pt-BR" smtClean="0"/>
              <a:t>‹nº›</a:t>
            </a:fld>
            <a:endParaRPr lang="pt-BR"/>
          </a:p>
        </p:txBody>
      </p:sp>
      <p:sp>
        <p:nvSpPr>
          <p:cNvPr id="8" name="Espaço Reservado para Conteúdo 7"/>
          <p:cNvSpPr>
            <a:spLocks noGrp="1"/>
          </p:cNvSpPr>
          <p:nvPr>
            <p:ph sz="quarter" idx="1"/>
          </p:nvPr>
        </p:nvSpPr>
        <p:spPr>
          <a:xfrm>
            <a:off x="914400" y="1447800"/>
            <a:ext cx="777240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11" name="Retângu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ângulo de cantos arredondado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C5BB45C5-011E-4812-B127-A4569E61977F}" type="datetimeFigureOut">
              <a:rPr lang="pt-BR" smtClean="0"/>
              <a:t>13/03/2023</a:t>
            </a:fld>
            <a:endParaRPr lang="pt-BR"/>
          </a:p>
        </p:txBody>
      </p:sp>
      <p:sp>
        <p:nvSpPr>
          <p:cNvPr id="5" name="Espaço Reservado para Rodapé 4"/>
          <p:cNvSpPr>
            <a:spLocks noGrp="1"/>
          </p:cNvSpPr>
          <p:nvPr>
            <p:ph type="ftr" sz="quarter" idx="11"/>
          </p:nvPr>
        </p:nvSpPr>
        <p:spPr>
          <a:xfrm>
            <a:off x="800100" y="6172200"/>
            <a:ext cx="4000500" cy="457200"/>
          </a:xfrm>
        </p:spPr>
        <p:txBody>
          <a:bodyPr/>
          <a:lstStyle/>
          <a:p>
            <a:endParaRPr lang="pt-BR"/>
          </a:p>
        </p:txBody>
      </p:sp>
      <p:sp>
        <p:nvSpPr>
          <p:cNvPr id="7" name="Retângu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146304" y="6208776"/>
            <a:ext cx="457200" cy="457200"/>
          </a:xfrm>
        </p:spPr>
        <p:txBody>
          <a:bodyPr/>
          <a:lstStyle/>
          <a:p>
            <a:fld id="{B9EE3951-EA14-48B3-903D-69EBEF323B92}"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C5BB45C5-011E-4812-B127-A4569E61977F}" type="datetimeFigureOut">
              <a:rPr lang="pt-BR" smtClean="0"/>
              <a:t>13/03/2023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EE3951-EA14-48B3-903D-69EBEF323B92}" type="slidenum">
              <a:rPr lang="pt-BR" smtClean="0"/>
              <a:t>‹nº›</a:t>
            </a:fld>
            <a:endParaRPr lang="pt-BR"/>
          </a:p>
        </p:txBody>
      </p:sp>
      <p:sp>
        <p:nvSpPr>
          <p:cNvPr id="9" name="Espaço Reservado para Conteúdo 8"/>
          <p:cNvSpPr>
            <a:spLocks noGrp="1"/>
          </p:cNvSpPr>
          <p:nvPr>
            <p:ph sz="quarter" idx="1"/>
          </p:nvPr>
        </p:nvSpPr>
        <p:spPr>
          <a:xfrm>
            <a:off x="914400" y="1447800"/>
            <a:ext cx="374904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933950" y="1447800"/>
            <a:ext cx="374904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3050"/>
            <a:ext cx="7772400" cy="1143000"/>
          </a:xfrm>
        </p:spPr>
        <p:txBody>
          <a:bodyPr anchor="b" anchorCtr="0"/>
          <a:lstStyle>
            <a:lvl1pPr>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7" name="Espaço Reservado para Data 6"/>
          <p:cNvSpPr>
            <a:spLocks noGrp="1"/>
          </p:cNvSpPr>
          <p:nvPr>
            <p:ph type="dt" sz="half" idx="10"/>
          </p:nvPr>
        </p:nvSpPr>
        <p:spPr/>
        <p:txBody>
          <a:bodyPr/>
          <a:lstStyle/>
          <a:p>
            <a:fld id="{C5BB45C5-011E-4812-B127-A4569E61977F}" type="datetimeFigureOut">
              <a:rPr lang="pt-BR" smtClean="0"/>
              <a:t>13/03/2023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9EE3951-EA14-48B3-903D-69EBEF323B92}" type="slidenum">
              <a:rPr lang="pt-BR" smtClean="0"/>
              <a:t>‹nº›</a:t>
            </a:fld>
            <a:endParaRPr lang="pt-BR"/>
          </a:p>
        </p:txBody>
      </p:sp>
      <p:sp>
        <p:nvSpPr>
          <p:cNvPr id="11" name="Espaço Reservado para Conteúdo 10"/>
          <p:cNvSpPr>
            <a:spLocks noGrp="1"/>
          </p:cNvSpPr>
          <p:nvPr>
            <p:ph sz="half" idx="2"/>
          </p:nvPr>
        </p:nvSpPr>
        <p:spPr>
          <a:xfrm>
            <a:off x="914400" y="2247900"/>
            <a:ext cx="3733800" cy="38862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4"/>
          </p:nvPr>
        </p:nvSpPr>
        <p:spPr>
          <a:xfrm>
            <a:off x="4953000" y="2247900"/>
            <a:ext cx="3733800" cy="38862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C5BB45C5-011E-4812-B127-A4569E61977F}" type="datetimeFigureOut">
              <a:rPr lang="pt-BR" smtClean="0"/>
              <a:t>13/03/2023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9EE3951-EA14-48B3-903D-69EBEF323B92}"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C5BB45C5-011E-4812-B127-A4569E61977F}" type="datetimeFigureOut">
              <a:rPr lang="pt-BR" smtClean="0"/>
              <a:t>13/03/2023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9EE3951-EA14-48B3-903D-69EBEF323B92}"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tângu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ângulo de cantos arredondado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914400" y="273050"/>
            <a:ext cx="7772400" cy="1143000"/>
          </a:xfrm>
        </p:spPr>
        <p:txBody>
          <a:bodyPr anchor="b" anchorCtr="0"/>
          <a:lstStyle>
            <a:lvl1pPr algn="l">
              <a:buNone/>
              <a:defRPr sz="4000" b="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C5BB45C5-011E-4812-B127-A4569E61977F}" type="datetimeFigureOut">
              <a:rPr lang="pt-BR" smtClean="0"/>
              <a:t>13/03/2023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EE3951-EA14-48B3-903D-69EBEF323B92}" type="slidenum">
              <a:rPr lang="pt-BR" smtClean="0"/>
              <a:t>‹nº›</a:t>
            </a:fld>
            <a:endParaRPr lang="pt-BR"/>
          </a:p>
        </p:txBody>
      </p:sp>
      <p:sp>
        <p:nvSpPr>
          <p:cNvPr id="11" name="Espaço Reservado para Conteúdo 10"/>
          <p:cNvSpPr>
            <a:spLocks noGrp="1"/>
          </p:cNvSpPr>
          <p:nvPr>
            <p:ph sz="quarter" idx="1"/>
          </p:nvPr>
        </p:nvSpPr>
        <p:spPr>
          <a:xfrm>
            <a:off x="2971800" y="1600200"/>
            <a:ext cx="5715000" cy="44958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t-BR" smtClean="0"/>
              <a:t>Clique para editar o título mestre</a:t>
            </a:r>
            <a:endParaRPr kumimoji="0" lang="en-US"/>
          </a:p>
        </p:txBody>
      </p:sp>
      <p:sp>
        <p:nvSpPr>
          <p:cNvPr id="4" name="Espaço Reservado para Tex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C5BB45C5-011E-4812-B127-A4569E61977F}" type="datetimeFigureOut">
              <a:rPr lang="pt-BR" smtClean="0"/>
              <a:t>13/03/2023</a:t>
            </a:fld>
            <a:endParaRPr lang="pt-BR"/>
          </a:p>
        </p:txBody>
      </p:sp>
      <p:sp>
        <p:nvSpPr>
          <p:cNvPr id="6" name="Espaço Reservado para Rodapé 5"/>
          <p:cNvSpPr>
            <a:spLocks noGrp="1"/>
          </p:cNvSpPr>
          <p:nvPr>
            <p:ph type="ftr" sz="quarter" idx="11"/>
          </p:nvPr>
        </p:nvSpPr>
        <p:spPr>
          <a:xfrm>
            <a:off x="914400" y="6172200"/>
            <a:ext cx="3886200" cy="457200"/>
          </a:xfrm>
        </p:spPr>
        <p:txBody>
          <a:bodyPr/>
          <a:lstStyle/>
          <a:p>
            <a:endParaRPr lang="pt-BR"/>
          </a:p>
        </p:txBody>
      </p:sp>
      <p:sp>
        <p:nvSpPr>
          <p:cNvPr id="7" name="Espaço Reservado para Número de Slide 6"/>
          <p:cNvSpPr>
            <a:spLocks noGrp="1"/>
          </p:cNvSpPr>
          <p:nvPr>
            <p:ph type="sldNum" sz="quarter" idx="12"/>
          </p:nvPr>
        </p:nvSpPr>
        <p:spPr>
          <a:xfrm>
            <a:off x="146304" y="6208776"/>
            <a:ext cx="457200" cy="457200"/>
          </a:xfrm>
        </p:spPr>
        <p:txBody>
          <a:bodyPr/>
          <a:lstStyle/>
          <a:p>
            <a:fld id="{B9EE3951-EA14-48B3-903D-69EBEF323B92}" type="slidenum">
              <a:rPr lang="pt-BR" smtClean="0"/>
              <a:t>‹nº›</a:t>
            </a:fld>
            <a:endParaRPr lang="pt-BR"/>
          </a:p>
        </p:txBody>
      </p:sp>
      <p:sp>
        <p:nvSpPr>
          <p:cNvPr id="11" name="Retângu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ângu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ço Reservado para Imagem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t-BR" smtClean="0"/>
              <a:t>Clique no ícone para adicionar uma imagem</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ângu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ângulo de cantos arredondado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ço Reservado para Títu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5BB45C5-011E-4812-B127-A4569E61977F}" type="datetimeFigureOut">
              <a:rPr lang="pt-BR" smtClean="0"/>
              <a:t>13/03/2023</a:t>
            </a:fld>
            <a:endParaRPr lang="pt-BR"/>
          </a:p>
        </p:txBody>
      </p:sp>
      <p:sp>
        <p:nvSpPr>
          <p:cNvPr id="3" name="Espaço Reservado para Rodapé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t-BR"/>
          </a:p>
        </p:txBody>
      </p:sp>
      <p:sp>
        <p:nvSpPr>
          <p:cNvPr id="23" name="Espaço Reservado para Número de Slid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9EE3951-EA14-48B3-903D-69EBEF323B92}"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www.planalto.gov.br/ccivil_03/LEIS/LEIS_2001/L10176.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planalto.gov.br/ccivil_03/_ato2019-2022/2021/lei/L14133.htm#art7"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planalto.gov.br/ccivil_03/_ato2019-2022/2021/lei/L14133.htm#art53%C2%A71"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planalto.gov.br/ccivil_03/_ato2019-2022/2021/lei/L14133.htm#art52"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planalto.gov.br/ccivil_03/LEIS/L6404consol.ht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planalto.gov.br/ccivil_03/_ato2019-2022/2021/lei/L14133.htm#art12vii"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planalto.gov.br/ccivil_03/_ato2019-2022/2021/lei/L14133.htm#art24"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endParaRPr lang="pt-BR" dirty="0" smtClean="0"/>
          </a:p>
          <a:p>
            <a:r>
              <a:rPr lang="pt-BR" dirty="0" smtClean="0"/>
              <a:t>Prof. Antônio Noronha</a:t>
            </a:r>
            <a:endParaRPr lang="pt-BR" dirty="0"/>
          </a:p>
        </p:txBody>
      </p:sp>
      <p:sp>
        <p:nvSpPr>
          <p:cNvPr id="2" name="Título 1"/>
          <p:cNvSpPr>
            <a:spLocks noGrp="1"/>
          </p:cNvSpPr>
          <p:nvPr>
            <p:ph type="ctrTitle"/>
          </p:nvPr>
        </p:nvSpPr>
        <p:spPr>
          <a:xfrm>
            <a:off x="457200" y="1124744"/>
            <a:ext cx="8229600" cy="1851211"/>
          </a:xfrm>
        </p:spPr>
        <p:txBody>
          <a:bodyPr>
            <a:normAutofit/>
          </a:bodyPr>
          <a:lstStyle/>
          <a:p>
            <a:r>
              <a:rPr lang="pt-BR" dirty="0" smtClean="0"/>
              <a:t>PRO</a:t>
            </a:r>
            <a:endParaRPr lang="pt-BR"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066" y="332656"/>
            <a:ext cx="9002934" cy="6264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0446757"/>
      </p:ext>
    </p:extLst>
  </p:cSld>
  <p:clrMapOvr>
    <a:masterClrMapping/>
  </p:clrMapOvr>
  <mc:AlternateContent xmlns:mc="http://schemas.openxmlformats.org/markup-compatibility/2006" xmlns:p14="http://schemas.microsoft.com/office/powerpoint/2010/main">
    <mc:Choice Requires="p14">
      <p:transition spd="slow" p14:dur="2000" advTm="2858"/>
    </mc:Choice>
    <mc:Fallback xmlns="">
      <p:transition spd="slow" advTm="285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Continuam valendo</a:t>
            </a:r>
            <a:endParaRPr lang="pt-BR" dirty="0"/>
          </a:p>
        </p:txBody>
      </p:sp>
      <p:sp>
        <p:nvSpPr>
          <p:cNvPr id="3" name="Espaço Reservado para Conteúdo 2"/>
          <p:cNvSpPr>
            <a:spLocks noGrp="1"/>
          </p:cNvSpPr>
          <p:nvPr>
            <p:ph sz="quarter" idx="1"/>
          </p:nvPr>
        </p:nvSpPr>
        <p:spPr/>
        <p:txBody>
          <a:bodyPr/>
          <a:lstStyle/>
          <a:p>
            <a:r>
              <a:rPr lang="pt-BR" dirty="0" smtClean="0"/>
              <a:t>Dec. Fed. nº 3.555/00 – Pregão Presencial;</a:t>
            </a:r>
          </a:p>
          <a:p>
            <a:endParaRPr lang="pt-BR" dirty="0"/>
          </a:p>
          <a:p>
            <a:r>
              <a:rPr lang="pt-BR" dirty="0" smtClean="0"/>
              <a:t>Dec. Fed. nº 7.892/13 – SRP;</a:t>
            </a:r>
          </a:p>
          <a:p>
            <a:endParaRPr lang="pt-BR" dirty="0"/>
          </a:p>
          <a:p>
            <a:r>
              <a:rPr lang="pt-BR" dirty="0" smtClean="0"/>
              <a:t>Dec. Fed. nº 10.024/19 – Pregão Eletrônico;</a:t>
            </a:r>
          </a:p>
          <a:p>
            <a:endParaRPr lang="pt-BR" dirty="0"/>
          </a:p>
          <a:p>
            <a:r>
              <a:rPr lang="pt-BR" dirty="0" smtClean="0"/>
              <a:t>LC nº 123/06 – </a:t>
            </a:r>
            <a:r>
              <a:rPr lang="pt-BR" dirty="0" err="1" smtClean="0"/>
              <a:t>MEs</a:t>
            </a:r>
            <a:r>
              <a:rPr lang="pt-BR" dirty="0" smtClean="0"/>
              <a:t> e </a:t>
            </a:r>
            <a:r>
              <a:rPr lang="pt-BR" dirty="0" err="1" smtClean="0"/>
              <a:t>EPPs</a:t>
            </a:r>
            <a:endParaRPr lang="pt-BR" dirty="0"/>
          </a:p>
        </p:txBody>
      </p:sp>
    </p:spTree>
    <p:extLst>
      <p:ext uri="{BB962C8B-B14F-4D97-AF65-F5344CB8AC3E}">
        <p14:creationId xmlns:p14="http://schemas.microsoft.com/office/powerpoint/2010/main" val="36265991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6º Na hipótese do § 5º deste artigo, será exigido dos licitantes ou contratados, no orçamento que compuser suas respectivas propostas, no mínimo, o mesmo nível de detalhamento do orçamento sintético referido no mencionado parágrafo.</a:t>
            </a:r>
          </a:p>
        </p:txBody>
      </p:sp>
    </p:spTree>
    <p:extLst>
      <p:ext uri="{BB962C8B-B14F-4D97-AF65-F5344CB8AC3E}">
        <p14:creationId xmlns:p14="http://schemas.microsoft.com/office/powerpoint/2010/main" val="106121564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Orçamento Sigiloso</a:t>
            </a:r>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Art. 24. </a:t>
            </a:r>
            <a:r>
              <a:rPr lang="pt-BR" b="1" dirty="0">
                <a:latin typeface="Bookman Old Style" pitchFamily="18" charset="0"/>
              </a:rPr>
              <a:t>Desde que justificado</a:t>
            </a:r>
            <a:r>
              <a:rPr lang="pt-BR" dirty="0">
                <a:latin typeface="Bookman Old Style" pitchFamily="18" charset="0"/>
              </a:rPr>
              <a:t>, </a:t>
            </a:r>
            <a:r>
              <a:rPr lang="pt-BR" u="sng" dirty="0">
                <a:latin typeface="Bookman Old Style" pitchFamily="18" charset="0"/>
              </a:rPr>
              <a:t>o orçamento estimado da contratação poderá ter caráter sigiloso</a:t>
            </a:r>
            <a:r>
              <a:rPr lang="pt-BR" dirty="0">
                <a:latin typeface="Bookman Old Style" pitchFamily="18" charset="0"/>
              </a:rPr>
              <a:t>, sem prejuízo da divulgação do detalhamento dos quantitativos e das demais informações necessárias para a elaboração das propostas, e, nesse caso:</a:t>
            </a:r>
          </a:p>
          <a:p>
            <a:r>
              <a:rPr lang="pt-BR" dirty="0">
                <a:latin typeface="Bookman Old Style" pitchFamily="18" charset="0"/>
              </a:rPr>
              <a:t>I - o sigilo não prevalecerá para os órgãos de controle interno e externo;</a:t>
            </a:r>
          </a:p>
          <a:p>
            <a:pPr marL="0" indent="0">
              <a:buNone/>
            </a:pPr>
            <a:endParaRPr lang="pt-BR" dirty="0"/>
          </a:p>
        </p:txBody>
      </p:sp>
    </p:spTree>
    <p:extLst>
      <p:ext uri="{BB962C8B-B14F-4D97-AF65-F5344CB8AC3E}">
        <p14:creationId xmlns:p14="http://schemas.microsoft.com/office/powerpoint/2010/main" val="13510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Não se aplica o orçamento sigiloso</a:t>
            </a:r>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Parágrafo único. Na hipótese de licitação em que for adotado o critério de </a:t>
            </a:r>
            <a:r>
              <a:rPr lang="pt-BR" b="1" dirty="0">
                <a:latin typeface="Bookman Old Style" pitchFamily="18" charset="0"/>
              </a:rPr>
              <a:t>julgamento por maior desconto, </a:t>
            </a:r>
            <a:r>
              <a:rPr lang="pt-BR" u="sng" dirty="0">
                <a:latin typeface="Bookman Old Style" pitchFamily="18" charset="0"/>
              </a:rPr>
              <a:t>o preço estimado ou o máximo aceitável constará do edital da licitação.</a:t>
            </a:r>
          </a:p>
        </p:txBody>
      </p:sp>
    </p:spTree>
    <p:extLst>
      <p:ext uri="{BB962C8B-B14F-4D97-AF65-F5344CB8AC3E}">
        <p14:creationId xmlns:p14="http://schemas.microsoft.com/office/powerpoint/2010/main" val="748064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Art. 25.</a:t>
            </a:r>
            <a:r>
              <a:rPr lang="pt-BR" b="1" dirty="0">
                <a:latin typeface="Bookman Old Style" pitchFamily="18" charset="0"/>
              </a:rPr>
              <a:t> </a:t>
            </a:r>
            <a:r>
              <a:rPr lang="pt-BR" dirty="0">
                <a:latin typeface="Bookman Old Style" pitchFamily="18" charset="0"/>
              </a:rPr>
              <a:t>O edital deverá conter o objeto da licitação e as regras relativas à convocação, ao julgamento, à habilitação, aos recursos e às penalidades da licitação, à fiscalização e à gestão do contrato, à entrega do objeto e às condições de pagamento.</a:t>
            </a:r>
          </a:p>
          <a:p>
            <a:r>
              <a:rPr lang="pt-BR" dirty="0">
                <a:latin typeface="Bookman Old Style" pitchFamily="18" charset="0"/>
              </a:rPr>
              <a:t>§ 1º Sempre que o objeto permitir, a Administração adotará minutas padronizadas de edital e de contrato com cláusulas uniformes.</a:t>
            </a:r>
          </a:p>
          <a:p>
            <a:endParaRPr lang="pt-BR" dirty="0">
              <a:latin typeface="Bookman Old Style" pitchFamily="18" charset="0"/>
            </a:endParaRPr>
          </a:p>
        </p:txBody>
      </p:sp>
    </p:spTree>
    <p:extLst>
      <p:ext uri="{BB962C8B-B14F-4D97-AF65-F5344CB8AC3E}">
        <p14:creationId xmlns:p14="http://schemas.microsoft.com/office/powerpoint/2010/main" val="275413041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a:latin typeface="Bookman Old Style" pitchFamily="18" charset="0"/>
              </a:rPr>
              <a:t>§ 2º Desde que, conforme demonstrado em estudo técnico preliminar, não sejam causados prejuízos à competitividade do processo licitatório e à eficiência do respectivo contrato, </a:t>
            </a:r>
            <a:r>
              <a:rPr lang="pt-BR" sz="3200" b="1" dirty="0">
                <a:latin typeface="Bookman Old Style" pitchFamily="18" charset="0"/>
              </a:rPr>
              <a:t>o edital poderá prever a utilização de mão de obra, materiais, tecnologias e matérias-primas existentes no local da execução, </a:t>
            </a:r>
            <a:r>
              <a:rPr lang="pt-BR" dirty="0">
                <a:latin typeface="Bookman Old Style" pitchFamily="18" charset="0"/>
              </a:rPr>
              <a:t>conservação e operação do bem, serviço ou obra.</a:t>
            </a:r>
          </a:p>
          <a:p>
            <a:pPr marL="0" indent="0">
              <a:buNone/>
            </a:pPr>
            <a:endParaRPr lang="pt-BR" dirty="0"/>
          </a:p>
        </p:txBody>
      </p:sp>
    </p:spTree>
    <p:extLst>
      <p:ext uri="{BB962C8B-B14F-4D97-AF65-F5344CB8AC3E}">
        <p14:creationId xmlns:p14="http://schemas.microsoft.com/office/powerpoint/2010/main" val="121148683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3º Todos os elementos do edital, incluídos minuta de contrato, termos de referência, anteprojeto, projetos e outros anexos, </a:t>
            </a:r>
            <a:r>
              <a:rPr lang="pt-BR" u="sng" dirty="0">
                <a:latin typeface="Bookman Old Style" pitchFamily="18" charset="0"/>
              </a:rPr>
              <a:t>deverão ser divulgados em sítio eletrônico oficial na mesma data de divulgação do edital,</a:t>
            </a:r>
            <a:r>
              <a:rPr lang="pt-BR" dirty="0">
                <a:latin typeface="Bookman Old Style" pitchFamily="18" charset="0"/>
              </a:rPr>
              <a:t> </a:t>
            </a:r>
            <a:r>
              <a:rPr lang="pt-BR" sz="3200" b="1" dirty="0">
                <a:latin typeface="Bookman Old Style" pitchFamily="18" charset="0"/>
              </a:rPr>
              <a:t>sem necessidade de registro ou de identificação para acesso</a:t>
            </a:r>
            <a:r>
              <a:rPr lang="pt-BR" dirty="0">
                <a:latin typeface="Bookman Old Style" pitchFamily="18" charset="0"/>
              </a:rPr>
              <a:t>.</a:t>
            </a:r>
          </a:p>
          <a:p>
            <a:endParaRPr lang="pt-BR" dirty="0">
              <a:latin typeface="Bookman Old Style" pitchFamily="18" charset="0"/>
            </a:endParaRPr>
          </a:p>
        </p:txBody>
      </p:sp>
    </p:spTree>
    <p:extLst>
      <p:ext uri="{BB962C8B-B14F-4D97-AF65-F5344CB8AC3E}">
        <p14:creationId xmlns:p14="http://schemas.microsoft.com/office/powerpoint/2010/main" val="197122316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4º </a:t>
            </a:r>
            <a:r>
              <a:rPr lang="pt-BR" b="1" dirty="0">
                <a:latin typeface="Bookman Old Style" pitchFamily="18" charset="0"/>
              </a:rPr>
              <a:t>Nas contratações de obras, serviços e fornecimentos de grande vulto</a:t>
            </a:r>
            <a:r>
              <a:rPr lang="pt-BR" dirty="0">
                <a:latin typeface="Bookman Old Style" pitchFamily="18" charset="0"/>
              </a:rPr>
              <a:t>, o edital </a:t>
            </a:r>
            <a:r>
              <a:rPr lang="pt-BR" u="sng" dirty="0">
                <a:latin typeface="Bookman Old Style" pitchFamily="18" charset="0"/>
              </a:rPr>
              <a:t>deverá prever a obrigatoriedade de implantação de programa de integridade pelo licitante vencedor</a:t>
            </a:r>
            <a:r>
              <a:rPr lang="pt-BR" dirty="0">
                <a:latin typeface="Bookman Old Style" pitchFamily="18" charset="0"/>
              </a:rPr>
              <a:t>, no prazo de 6 (seis) meses, contado da celebração do contrato, conforme regulamento que disporá sobre as medidas a serem adotadas, a forma de comprovação e as penalidades pelo seu descumprimento.</a:t>
            </a:r>
          </a:p>
        </p:txBody>
      </p:sp>
    </p:spTree>
    <p:extLst>
      <p:ext uri="{BB962C8B-B14F-4D97-AF65-F5344CB8AC3E}">
        <p14:creationId xmlns:p14="http://schemas.microsoft.com/office/powerpoint/2010/main" val="371270857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0" y="-171400"/>
            <a:ext cx="7772400" cy="1589038"/>
          </a:xfrm>
        </p:spPr>
        <p:txBody>
          <a:bodyPr>
            <a:normAutofit fontScale="90000"/>
          </a:bodyPr>
          <a:lstStyle/>
          <a:p>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smtClean="0"/>
              <a:t/>
            </a:r>
            <a:br>
              <a:rPr lang="pt-BR" dirty="0" smtClean="0"/>
            </a:br>
            <a:r>
              <a:rPr lang="pt-BR" dirty="0"/>
              <a:t/>
            </a:r>
            <a:br>
              <a:rPr lang="pt-BR" dirty="0"/>
            </a:br>
            <a:r>
              <a:rPr lang="pt-BR" sz="3100" dirty="0" smtClean="0"/>
              <a:t>Programa </a:t>
            </a:r>
            <a:r>
              <a:rPr lang="pt-BR" sz="3100" dirty="0"/>
              <a:t>de Integridade: Lei Anticorrupção Decreto nº 8420/15</a:t>
            </a:r>
            <a:br>
              <a:rPr lang="pt-BR" sz="3100" dirty="0"/>
            </a:br>
            <a:endParaRPr lang="pt-BR" sz="3100" dirty="0"/>
          </a:p>
        </p:txBody>
      </p:sp>
      <p:sp>
        <p:nvSpPr>
          <p:cNvPr id="3" name="Espaço Reservado para Conteúdo 2"/>
          <p:cNvSpPr>
            <a:spLocks noGrp="1"/>
          </p:cNvSpPr>
          <p:nvPr>
            <p:ph sz="quarter" idx="1"/>
          </p:nvPr>
        </p:nvSpPr>
        <p:spPr/>
        <p:txBody>
          <a:bodyPr>
            <a:normAutofit/>
          </a:bodyPr>
          <a:lstStyle/>
          <a:p>
            <a:r>
              <a:rPr lang="pt-BR" dirty="0" smtClean="0">
                <a:latin typeface="Bookman Old Style" pitchFamily="18" charset="0"/>
              </a:rPr>
              <a:t>Art. 41 Para fins deste Decreto, Programa de Integridade consiste, no âmbito de uma pessoa Jurídica, no conjunto e mecanismos e procedimentos internos de integridade, Auditoria e incentivo à denúncia de irregularidades e na aplicação efetiva  de códigos de ética e de conduta, políticas e diretrizes com objetivo de detectar e sanar desvios, fraudes, irregularidades e atos ilícitos praticados contra a administração pública, nacional ou estrangeira.</a:t>
            </a:r>
            <a:endParaRPr lang="pt-BR" dirty="0">
              <a:latin typeface="Bookman Old Style" pitchFamily="18" charset="0"/>
            </a:endParaRPr>
          </a:p>
        </p:txBody>
      </p:sp>
    </p:spTree>
    <p:extLst>
      <p:ext uri="{BB962C8B-B14F-4D97-AF65-F5344CB8AC3E}">
        <p14:creationId xmlns:p14="http://schemas.microsoft.com/office/powerpoint/2010/main" val="392830328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 5º O edital poderá prever a responsabilidade do contratado pela:</a:t>
            </a:r>
          </a:p>
          <a:p>
            <a:r>
              <a:rPr lang="pt-BR" dirty="0">
                <a:latin typeface="Bookman Old Style" pitchFamily="18" charset="0"/>
              </a:rPr>
              <a:t>I - obtenção do licenciamento ambiental;</a:t>
            </a:r>
          </a:p>
          <a:p>
            <a:r>
              <a:rPr lang="pt-BR" dirty="0">
                <a:latin typeface="Bookman Old Style" pitchFamily="18" charset="0"/>
              </a:rPr>
              <a:t>II - realização da desapropriação autorizada pelo poder público.</a:t>
            </a:r>
          </a:p>
          <a:p>
            <a:endParaRPr lang="pt-BR" dirty="0"/>
          </a:p>
        </p:txBody>
      </p:sp>
    </p:spTree>
    <p:extLst>
      <p:ext uri="{BB962C8B-B14F-4D97-AF65-F5344CB8AC3E}">
        <p14:creationId xmlns:p14="http://schemas.microsoft.com/office/powerpoint/2010/main" val="387430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6º </a:t>
            </a:r>
            <a:r>
              <a:rPr lang="pt-BR" b="1" dirty="0">
                <a:latin typeface="Bookman Old Style" pitchFamily="18" charset="0"/>
              </a:rPr>
              <a:t>Os licenciamentos ambientais de obras e serviços de engenharia licitados e contratados</a:t>
            </a:r>
            <a:r>
              <a:rPr lang="pt-BR" dirty="0">
                <a:latin typeface="Bookman Old Style" pitchFamily="18" charset="0"/>
              </a:rPr>
              <a:t> nos termos desta Lei terão prioridade de tramitação nos órgãos e entidades integrantes do </a:t>
            </a:r>
            <a:r>
              <a:rPr lang="pt-BR" u="sng" dirty="0">
                <a:latin typeface="Bookman Old Style" pitchFamily="18" charset="0"/>
              </a:rPr>
              <a:t>Sistema Nacional do Meio Ambiente (</a:t>
            </a:r>
            <a:r>
              <a:rPr lang="pt-BR" u="sng" dirty="0" err="1">
                <a:latin typeface="Bookman Old Style" pitchFamily="18" charset="0"/>
              </a:rPr>
              <a:t>Sisnama</a:t>
            </a:r>
            <a:r>
              <a:rPr lang="pt-BR" u="sng" dirty="0">
                <a:latin typeface="Bookman Old Style" pitchFamily="18" charset="0"/>
              </a:rPr>
              <a:t>) </a:t>
            </a:r>
            <a:r>
              <a:rPr lang="pt-BR" dirty="0">
                <a:latin typeface="Bookman Old Style" pitchFamily="18" charset="0"/>
              </a:rPr>
              <a:t>e deverão ser orientados pelos princípios da celeridade, da cooperação, da economicidade e da eficiência.</a:t>
            </a:r>
          </a:p>
        </p:txBody>
      </p:sp>
    </p:spTree>
    <p:extLst>
      <p:ext uri="{BB962C8B-B14F-4D97-AF65-F5344CB8AC3E}">
        <p14:creationId xmlns:p14="http://schemas.microsoft.com/office/powerpoint/2010/main" val="1707707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 e EPP</a:t>
            </a:r>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Art. 4º Aplicam-se às licitações e contratos disciplinados por esta Lei as disposições constantes dos </a:t>
            </a:r>
            <a:r>
              <a:rPr lang="pt-BR" dirty="0" err="1">
                <a:latin typeface="Bookman Old Style" pitchFamily="18" charset="0"/>
              </a:rPr>
              <a:t>arts</a:t>
            </a:r>
            <a:r>
              <a:rPr lang="pt-BR" dirty="0">
                <a:latin typeface="Bookman Old Style" pitchFamily="18" charset="0"/>
              </a:rPr>
              <a:t>. 42 a 49 da Lei Complementar nº 123, de 14 de dezembro de 2006.</a:t>
            </a:r>
          </a:p>
          <a:p>
            <a:endParaRPr lang="pt-BR" dirty="0">
              <a:latin typeface="Bookman Old Style" pitchFamily="18" charset="0"/>
            </a:endParaRPr>
          </a:p>
          <a:p>
            <a:r>
              <a:rPr lang="pt-BR" dirty="0">
                <a:latin typeface="Bookman Old Style" pitchFamily="18" charset="0"/>
              </a:rPr>
              <a:t>§ 1º As disposições a que se refere o caput deste artigo não são aplicadas:</a:t>
            </a:r>
          </a:p>
        </p:txBody>
      </p:sp>
    </p:spTree>
    <p:extLst>
      <p:ext uri="{BB962C8B-B14F-4D97-AF65-F5344CB8AC3E}">
        <p14:creationId xmlns:p14="http://schemas.microsoft.com/office/powerpoint/2010/main" val="639703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7º Independentemente do prazo de duração do contrato, </a:t>
            </a:r>
            <a:r>
              <a:rPr lang="pt-BR" b="1" dirty="0">
                <a:latin typeface="Bookman Old Style" pitchFamily="18" charset="0"/>
              </a:rPr>
              <a:t>será obrigatória a previsão no edital de índice de reajustamento de preço</a:t>
            </a:r>
            <a:r>
              <a:rPr lang="pt-BR" dirty="0">
                <a:latin typeface="Bookman Old Style" pitchFamily="18" charset="0"/>
              </a:rPr>
              <a:t>, com data-base vinculada à data do orçamento estimado e com a possibilidade de ser estabelecido mais de um índice específico ou setorial, em conformidade com a realidade de mercado dos respectivos insumos.</a:t>
            </a:r>
          </a:p>
        </p:txBody>
      </p:sp>
    </p:spTree>
    <p:extLst>
      <p:ext uri="{BB962C8B-B14F-4D97-AF65-F5344CB8AC3E}">
        <p14:creationId xmlns:p14="http://schemas.microsoft.com/office/powerpoint/2010/main" val="244645386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10000"/>
          </a:bodyPr>
          <a:lstStyle/>
          <a:p>
            <a:r>
              <a:rPr lang="pt-BR" dirty="0">
                <a:latin typeface="Bookman Old Style" pitchFamily="18" charset="0"/>
              </a:rPr>
              <a:t>§ 8º Nas licitações de serviços contínuos, </a:t>
            </a:r>
            <a:r>
              <a:rPr lang="pt-BR" b="1" dirty="0">
                <a:latin typeface="Bookman Old Style" pitchFamily="18" charset="0"/>
              </a:rPr>
              <a:t>observado o interregno mínimo de 1 (um) ano</a:t>
            </a:r>
            <a:r>
              <a:rPr lang="pt-BR" dirty="0">
                <a:latin typeface="Bookman Old Style" pitchFamily="18" charset="0"/>
              </a:rPr>
              <a:t>, o critério de reajustamento será por:</a:t>
            </a:r>
          </a:p>
          <a:p>
            <a:r>
              <a:rPr lang="pt-BR" dirty="0">
                <a:latin typeface="Bookman Old Style" pitchFamily="18" charset="0"/>
              </a:rPr>
              <a:t>I - reajustamento em sentido estrito, quando não houver regime de dedicação exclusiva de mão de obra ou predominância de mão de obra, mediante previsão de índices específicos ou setoriais;</a:t>
            </a:r>
          </a:p>
          <a:p>
            <a:r>
              <a:rPr lang="pt-BR" dirty="0">
                <a:latin typeface="Bookman Old Style" pitchFamily="18" charset="0"/>
              </a:rPr>
              <a:t>II - repactuação, quando houver regime de dedicação exclusiva de mão de obra ou predominância de mão de obra, mediante demonstração analítica da variação dos custos.</a:t>
            </a:r>
          </a:p>
          <a:p>
            <a:endParaRPr lang="pt-BR" dirty="0"/>
          </a:p>
        </p:txBody>
      </p:sp>
    </p:spTree>
    <p:extLst>
      <p:ext uri="{BB962C8B-B14F-4D97-AF65-F5344CB8AC3E}">
        <p14:creationId xmlns:p14="http://schemas.microsoft.com/office/powerpoint/2010/main" val="207633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 9º O edital poderá, na forma disposta em regulamento, exigir que percentual mínimo da mão de obra responsável pela execução do objeto da contratação seja constituído por</a:t>
            </a:r>
            <a:r>
              <a:rPr lang="pt-BR" dirty="0" smtClean="0">
                <a:latin typeface="Bookman Old Style" pitchFamily="18" charset="0"/>
              </a:rPr>
              <a:t>:</a:t>
            </a:r>
          </a:p>
          <a:p>
            <a:pPr marL="0" indent="0">
              <a:buNone/>
            </a:pPr>
            <a:endParaRPr lang="pt-BR" dirty="0">
              <a:latin typeface="Bookman Old Style" pitchFamily="18" charset="0"/>
            </a:endParaRPr>
          </a:p>
          <a:p>
            <a:r>
              <a:rPr lang="pt-BR" dirty="0">
                <a:latin typeface="Bookman Old Style" pitchFamily="18" charset="0"/>
              </a:rPr>
              <a:t>I - mulheres vítimas de violência doméstica;</a:t>
            </a:r>
          </a:p>
          <a:p>
            <a:r>
              <a:rPr lang="pt-BR" dirty="0">
                <a:latin typeface="Bookman Old Style" pitchFamily="18" charset="0"/>
              </a:rPr>
              <a:t>II - oriundos ou egressos do sistema prisional.</a:t>
            </a:r>
          </a:p>
          <a:p>
            <a:endParaRPr lang="pt-BR" dirty="0">
              <a:latin typeface="Bookman Old Style" pitchFamily="18" charset="0"/>
            </a:endParaRPr>
          </a:p>
        </p:txBody>
      </p:sp>
    </p:spTree>
    <p:extLst>
      <p:ext uri="{BB962C8B-B14F-4D97-AF65-F5344CB8AC3E}">
        <p14:creationId xmlns:p14="http://schemas.microsoft.com/office/powerpoint/2010/main" val="1859251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Art. 26. No processo de licitação, poderá ser estabelecida margem de preferência para:</a:t>
            </a:r>
          </a:p>
          <a:p>
            <a:r>
              <a:rPr lang="pt-BR" dirty="0">
                <a:latin typeface="Bookman Old Style" pitchFamily="18" charset="0"/>
              </a:rPr>
              <a:t>I - bens manufaturados e serviços nacionais que atendam a normas técnicas brasileiras;</a:t>
            </a:r>
          </a:p>
          <a:p>
            <a:r>
              <a:rPr lang="pt-BR" dirty="0">
                <a:latin typeface="Bookman Old Style" pitchFamily="18" charset="0"/>
              </a:rPr>
              <a:t>II - bens reciclados, recicláveis ou biodegradáveis, conforme regulamento.</a:t>
            </a:r>
          </a:p>
          <a:p>
            <a:endParaRPr lang="pt-BR" dirty="0"/>
          </a:p>
        </p:txBody>
      </p:sp>
    </p:spTree>
    <p:extLst>
      <p:ext uri="{BB962C8B-B14F-4D97-AF65-F5344CB8AC3E}">
        <p14:creationId xmlns:p14="http://schemas.microsoft.com/office/powerpoint/2010/main" val="2152791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1º A margem de preferência de que trata o </a:t>
            </a:r>
            <a:r>
              <a:rPr lang="pt-BR" b="1" dirty="0">
                <a:latin typeface="Bookman Old Style" pitchFamily="18" charset="0"/>
              </a:rPr>
              <a:t>caput</a:t>
            </a:r>
            <a:r>
              <a:rPr lang="pt-BR" dirty="0">
                <a:latin typeface="Bookman Old Style" pitchFamily="18" charset="0"/>
              </a:rPr>
              <a:t> deste artigo:</a:t>
            </a:r>
          </a:p>
          <a:p>
            <a:r>
              <a:rPr lang="pt-BR" dirty="0">
                <a:latin typeface="Bookman Old Style" pitchFamily="18" charset="0"/>
              </a:rPr>
              <a:t>I - será definida em decisão fundamentada do Poder Executivo federal, no caso do inciso I do </a:t>
            </a:r>
            <a:r>
              <a:rPr lang="pt-BR" b="1" dirty="0">
                <a:latin typeface="Bookman Old Style" pitchFamily="18" charset="0"/>
              </a:rPr>
              <a:t>caput</a:t>
            </a:r>
            <a:r>
              <a:rPr lang="pt-BR" dirty="0">
                <a:latin typeface="Bookman Old Style" pitchFamily="18" charset="0"/>
              </a:rPr>
              <a:t> deste artigo;</a:t>
            </a:r>
          </a:p>
          <a:p>
            <a:r>
              <a:rPr lang="pt-BR" dirty="0">
                <a:latin typeface="Bookman Old Style" pitchFamily="18" charset="0"/>
              </a:rPr>
              <a:t>II - poderá ser de até 10% (dez por cento) sobre o preço dos bens e serviços que não se enquadrem no disposto nos incisos I ou II do </a:t>
            </a:r>
            <a:r>
              <a:rPr lang="pt-BR" b="1" dirty="0">
                <a:latin typeface="Bookman Old Style" pitchFamily="18" charset="0"/>
              </a:rPr>
              <a:t>caput</a:t>
            </a:r>
            <a:r>
              <a:rPr lang="pt-BR" dirty="0">
                <a:latin typeface="Bookman Old Style" pitchFamily="18" charset="0"/>
              </a:rPr>
              <a:t> deste artigo;</a:t>
            </a:r>
          </a:p>
          <a:p>
            <a:endParaRPr lang="pt-BR" dirty="0"/>
          </a:p>
        </p:txBody>
      </p:sp>
    </p:spTree>
    <p:extLst>
      <p:ext uri="{BB962C8B-B14F-4D97-AF65-F5344CB8AC3E}">
        <p14:creationId xmlns:p14="http://schemas.microsoft.com/office/powerpoint/2010/main" val="1303127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III - poderá ser estendida a bens manufaturados e serviços originários de Estados Partes do Mercado Comum do Sul (Mercosul), desde que haja reciprocidade com o País prevista em acordo internacional aprovado pelo Congresso Nacional e ratificado pelo Presidente da República.</a:t>
            </a:r>
          </a:p>
        </p:txBody>
      </p:sp>
    </p:spTree>
    <p:extLst>
      <p:ext uri="{BB962C8B-B14F-4D97-AF65-F5344CB8AC3E}">
        <p14:creationId xmlns:p14="http://schemas.microsoft.com/office/powerpoint/2010/main" val="419983527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2º Para os bens manufaturados nacionais e serviços nacionais resultantes de desenvolvimento e inovação tecnológica no País, definidos conforme regulamento do Poder Executivo federal, a margem de preferência a que se refere o </a:t>
            </a:r>
            <a:r>
              <a:rPr lang="pt-BR" b="1" dirty="0">
                <a:latin typeface="Bookman Old Style" pitchFamily="18" charset="0"/>
              </a:rPr>
              <a:t>caput</a:t>
            </a:r>
            <a:r>
              <a:rPr lang="pt-BR" dirty="0">
                <a:latin typeface="Bookman Old Style" pitchFamily="18" charset="0"/>
              </a:rPr>
              <a:t> deste artigo poderá ser de até 20% (vinte por cento).</a:t>
            </a:r>
          </a:p>
        </p:txBody>
      </p:sp>
    </p:spTree>
    <p:extLst>
      <p:ext uri="{BB962C8B-B14F-4D97-AF65-F5344CB8AC3E}">
        <p14:creationId xmlns:p14="http://schemas.microsoft.com/office/powerpoint/2010/main" val="137592236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5º A margem de preferência não se aplica aos bens manufaturados nacionais e aos serviços nacionais se a capacidade de produção desses bens ou de prestação desses serviços no País for inferior:</a:t>
            </a:r>
          </a:p>
          <a:p>
            <a:r>
              <a:rPr lang="pt-BR" dirty="0">
                <a:latin typeface="Bookman Old Style" pitchFamily="18" charset="0"/>
              </a:rPr>
              <a:t>I - à quantidade a ser adquirida ou contratada; ou</a:t>
            </a:r>
          </a:p>
          <a:p>
            <a:r>
              <a:rPr lang="pt-BR" dirty="0">
                <a:latin typeface="Bookman Old Style" pitchFamily="18" charset="0"/>
              </a:rPr>
              <a:t>II - aos quantitativos fixados em razão do parcelamento do objeto, quando for o caso</a:t>
            </a:r>
            <a:r>
              <a:rPr lang="pt-BR" dirty="0"/>
              <a:t>.</a:t>
            </a:r>
          </a:p>
          <a:p>
            <a:endParaRPr lang="pt-BR" dirty="0"/>
          </a:p>
        </p:txBody>
      </p:sp>
    </p:spTree>
    <p:extLst>
      <p:ext uri="{BB962C8B-B14F-4D97-AF65-F5344CB8AC3E}">
        <p14:creationId xmlns:p14="http://schemas.microsoft.com/office/powerpoint/2010/main" val="73723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a:bodyPr>
          <a:lstStyle/>
          <a:p>
            <a:r>
              <a:rPr lang="pt-BR" dirty="0">
                <a:latin typeface="Bookman Old Style" pitchFamily="18" charset="0"/>
              </a:rPr>
              <a:t>§ 6º Os editais de licitação para a contratação de bens, serviços e obras poderão, mediante prévia justificativa da autoridade competente, exigir que o contratado promova, em favor de órgão ou entidade integrante da Administração Pública ou daqueles por ela indicados a partir de processo isonômico, medidas de compensação comercial, industrial ou tecnológica ou acesso a condições vantajosas de financiamento, cumulativamente ou não, na forma estabelecida pelo Poder Executivo federal.</a:t>
            </a:r>
          </a:p>
        </p:txBody>
      </p:sp>
    </p:spTree>
    <p:extLst>
      <p:ext uri="{BB962C8B-B14F-4D97-AF65-F5344CB8AC3E}">
        <p14:creationId xmlns:p14="http://schemas.microsoft.com/office/powerpoint/2010/main" val="48152084"/>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a:latin typeface="Bookman Old Style" pitchFamily="18" charset="0"/>
              </a:rPr>
              <a:t>§ 7º Nas contratações destinadas à implantação, à manutenção e ao aperfeiçoamento dos sistemas de tecnologia de informação e comunicação considerados estratégicos em ato do Poder Executivo federal, a licitação poderá ser restrita a bens e serviços com tecnologia desenvolvida no País produzidos de acordo com o processo produtivo básico de que trata a </a:t>
            </a:r>
            <a:r>
              <a:rPr lang="pt-BR" dirty="0">
                <a:latin typeface="Bookman Old Style" pitchFamily="18" charset="0"/>
                <a:hlinkClick r:id="rId2"/>
              </a:rPr>
              <a:t>Lei nº 10.176, de 11 de janeiro de 2001</a:t>
            </a:r>
            <a:r>
              <a:rPr lang="pt-BR" dirty="0" smtClean="0">
                <a:latin typeface="Bookman Old Style" pitchFamily="18" charset="0"/>
                <a:hlinkClick r:id="rId2"/>
              </a:rPr>
              <a:t>.</a:t>
            </a:r>
            <a:r>
              <a:rPr lang="pt-BR" dirty="0" smtClean="0">
                <a:latin typeface="Bookman Old Style" pitchFamily="18" charset="0"/>
              </a:rPr>
              <a:t> </a:t>
            </a:r>
            <a:r>
              <a:rPr lang="pt-BR" sz="2000" dirty="0" smtClean="0">
                <a:latin typeface="Bookman Old Style" pitchFamily="18" charset="0"/>
              </a:rPr>
              <a:t>(</a:t>
            </a:r>
            <a:r>
              <a:rPr lang="pt-BR" sz="2000" dirty="0"/>
              <a:t>sobre a capacitação e competitividade do setor de tecnologia da </a:t>
            </a:r>
            <a:r>
              <a:rPr lang="pt-BR" sz="2000" dirty="0" smtClean="0"/>
              <a:t>informação).</a:t>
            </a:r>
            <a:endParaRPr lang="pt-BR" sz="2000" dirty="0">
              <a:latin typeface="Bookman Old Style" pitchFamily="18" charset="0"/>
            </a:endParaRPr>
          </a:p>
        </p:txBody>
      </p:sp>
    </p:spTree>
    <p:extLst>
      <p:ext uri="{BB962C8B-B14F-4D97-AF65-F5344CB8AC3E}">
        <p14:creationId xmlns:p14="http://schemas.microsoft.com/office/powerpoint/2010/main" val="1249757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a:bodyPr>
          <a:lstStyle/>
          <a:p>
            <a:r>
              <a:rPr lang="pt-BR" dirty="0">
                <a:latin typeface="Bookman Old Style" pitchFamily="18" charset="0"/>
              </a:rPr>
              <a:t>I - </a:t>
            </a:r>
            <a:r>
              <a:rPr lang="pt-BR" b="1" dirty="0">
                <a:latin typeface="Bookman Old Style" pitchFamily="18" charset="0"/>
              </a:rPr>
              <a:t>no caso de licitação para aquisição de bens ou contratação de serviços em geral</a:t>
            </a:r>
            <a:r>
              <a:rPr lang="pt-BR" dirty="0">
                <a:latin typeface="Bookman Old Style" pitchFamily="18" charset="0"/>
              </a:rPr>
              <a:t>, ao item cujo valor estimado for superior à receita bruta máxima admitida para fins de enquadramento como empresa de pequeno porte;</a:t>
            </a:r>
          </a:p>
          <a:p>
            <a:endParaRPr lang="pt-BR" dirty="0">
              <a:latin typeface="Bookman Old Style" pitchFamily="18" charset="0"/>
            </a:endParaRPr>
          </a:p>
          <a:p>
            <a:r>
              <a:rPr lang="pt-BR" dirty="0">
                <a:latin typeface="Bookman Old Style" pitchFamily="18" charset="0"/>
              </a:rPr>
              <a:t>II - </a:t>
            </a:r>
            <a:r>
              <a:rPr lang="pt-BR" b="1" dirty="0">
                <a:latin typeface="Bookman Old Style" pitchFamily="18" charset="0"/>
              </a:rPr>
              <a:t>no caso de contratação de obras e serviços de engenharia</a:t>
            </a:r>
            <a:r>
              <a:rPr lang="pt-BR" dirty="0">
                <a:latin typeface="Bookman Old Style" pitchFamily="18" charset="0"/>
              </a:rPr>
              <a:t>, às licitações cujo valor estimado for superior à receita bruta máxima admitida para fins de enquadramento como empresa de pequeno porte.</a:t>
            </a:r>
          </a:p>
        </p:txBody>
      </p:sp>
    </p:spTree>
    <p:extLst>
      <p:ext uri="{BB962C8B-B14F-4D97-AF65-F5344CB8AC3E}">
        <p14:creationId xmlns:p14="http://schemas.microsoft.com/office/powerpoint/2010/main" val="68699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r>
              <a:rPr lang="pt-BR" dirty="0">
                <a:latin typeface="Bookman Old Style" pitchFamily="18" charset="0"/>
              </a:rPr>
              <a:t>§ 2º A obtenção de benefícios a que se refere o caput deste artigo fica limitada às microempresas e às empresas de pequeno porte que, no ano-calendário de realização da licitação, </a:t>
            </a:r>
            <a:r>
              <a:rPr lang="pt-BR" b="1" dirty="0">
                <a:latin typeface="Bookman Old Style" pitchFamily="18" charset="0"/>
              </a:rPr>
              <a:t>ainda não tenham celebrado contratos com a </a:t>
            </a:r>
            <a:r>
              <a:rPr lang="pt-BR" sz="3200" b="1" dirty="0" smtClean="0">
                <a:latin typeface="Bookman Old Style" pitchFamily="18" charset="0"/>
              </a:rPr>
              <a:t>ADMINISTRAÇÃO PÚBLICA </a:t>
            </a:r>
            <a:r>
              <a:rPr lang="pt-BR" b="1" dirty="0" smtClean="0">
                <a:latin typeface="Bookman Old Style" pitchFamily="18" charset="0"/>
              </a:rPr>
              <a:t>cujos </a:t>
            </a:r>
            <a:r>
              <a:rPr lang="pt-BR" b="1" dirty="0">
                <a:latin typeface="Bookman Old Style" pitchFamily="18" charset="0"/>
              </a:rPr>
              <a:t>valores somados extrapolem a receita bruta máxima admitida</a:t>
            </a:r>
            <a:r>
              <a:rPr lang="pt-BR" dirty="0">
                <a:latin typeface="Bookman Old Style" pitchFamily="18" charset="0"/>
              </a:rPr>
              <a:t> para fins de enquadramento como empresa de pequeno porte, </a:t>
            </a:r>
            <a:r>
              <a:rPr lang="pt-BR" b="1" dirty="0">
                <a:latin typeface="Bookman Old Style" pitchFamily="18" charset="0"/>
              </a:rPr>
              <a:t>devendo o órgão ou entidade exigir do licitante declaração de observância desse limite na licitação.</a:t>
            </a:r>
          </a:p>
        </p:txBody>
      </p:sp>
    </p:spTree>
    <p:extLst>
      <p:ext uri="{BB962C8B-B14F-4D97-AF65-F5344CB8AC3E}">
        <p14:creationId xmlns:p14="http://schemas.microsoft.com/office/powerpoint/2010/main" val="3646304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3º Nas contratações com prazo de vigência superior a 1 (um) ano, </a:t>
            </a:r>
            <a:r>
              <a:rPr lang="pt-BR" b="1" dirty="0">
                <a:latin typeface="Bookman Old Style" pitchFamily="18" charset="0"/>
              </a:rPr>
              <a:t>será considerado o valor anual do contrato </a:t>
            </a:r>
            <a:r>
              <a:rPr lang="pt-BR" dirty="0">
                <a:latin typeface="Bookman Old Style" pitchFamily="18" charset="0"/>
              </a:rPr>
              <a:t>na aplicação dos limites previstos nos §§ 1º e 2º deste artigo.</a:t>
            </a:r>
          </a:p>
        </p:txBody>
      </p:sp>
    </p:spTree>
    <p:extLst>
      <p:ext uri="{BB962C8B-B14F-4D97-AF65-F5344CB8AC3E}">
        <p14:creationId xmlns:p14="http://schemas.microsoft.com/office/powerpoint/2010/main" val="1234912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DOS AGENTES PÚBLICOS </a:t>
            </a:r>
          </a:p>
        </p:txBody>
      </p:sp>
      <p:sp>
        <p:nvSpPr>
          <p:cNvPr id="3" name="Espaço Reservado para Conteúdo 2"/>
          <p:cNvSpPr>
            <a:spLocks noGrp="1"/>
          </p:cNvSpPr>
          <p:nvPr>
            <p:ph sz="quarter" idx="1"/>
          </p:nvPr>
        </p:nvSpPr>
        <p:spPr/>
        <p:txBody>
          <a:bodyPr/>
          <a:lstStyle/>
          <a:p>
            <a:endParaRPr lang="pt-BR" dirty="0" smtClean="0"/>
          </a:p>
          <a:p>
            <a:pPr algn="just"/>
            <a:r>
              <a:rPr lang="pt-BR" dirty="0">
                <a:latin typeface="Bookman Old Style" pitchFamily="18" charset="0"/>
              </a:rPr>
              <a:t>Art. 7º </a:t>
            </a:r>
            <a:r>
              <a:rPr lang="pt-BR" b="1" dirty="0">
                <a:latin typeface="Bookman Old Style" pitchFamily="18" charset="0"/>
              </a:rPr>
              <a:t>Caberá à autoridade máxima </a:t>
            </a:r>
            <a:r>
              <a:rPr lang="pt-BR" dirty="0">
                <a:latin typeface="Bookman Old Style" pitchFamily="18" charset="0"/>
              </a:rPr>
              <a:t>do órgão ou da entidade, ou a quem as normas de organização administrativa indicarem, promover gestão por competências </a:t>
            </a:r>
            <a:r>
              <a:rPr lang="pt-BR" u="sng" dirty="0">
                <a:latin typeface="Bookman Old Style" pitchFamily="18" charset="0"/>
              </a:rPr>
              <a:t>e designar agentes públicos</a:t>
            </a:r>
            <a:r>
              <a:rPr lang="pt-BR" dirty="0">
                <a:latin typeface="Bookman Old Style" pitchFamily="18" charset="0"/>
              </a:rPr>
              <a:t> para o desempenho das funções essenciais à execução desta Lei que preencham os seguintes requisitos:</a:t>
            </a:r>
          </a:p>
        </p:txBody>
      </p:sp>
    </p:spTree>
    <p:extLst>
      <p:ext uri="{BB962C8B-B14F-4D97-AF65-F5344CB8AC3E}">
        <p14:creationId xmlns:p14="http://schemas.microsoft.com/office/powerpoint/2010/main" val="3073807158"/>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I - sejam, </a:t>
            </a:r>
            <a:r>
              <a:rPr lang="pt-BR" u="sng" dirty="0">
                <a:effectLst>
                  <a:outerShdw blurRad="38100" dist="38100" dir="2700000" algn="tl">
                    <a:srgbClr val="000000">
                      <a:alpha val="43137"/>
                    </a:srgbClr>
                  </a:outerShdw>
                </a:effectLst>
                <a:latin typeface="Bookman Old Style" pitchFamily="18" charset="0"/>
              </a:rPr>
              <a:t>preferencialmente, servidor efetivo </a:t>
            </a:r>
            <a:r>
              <a:rPr lang="pt-BR" dirty="0">
                <a:latin typeface="Bookman Old Style" pitchFamily="18" charset="0"/>
              </a:rPr>
              <a:t>ou empregado público dos quadros permanentes da Administração Pública;</a:t>
            </a:r>
          </a:p>
          <a:p>
            <a:r>
              <a:rPr lang="pt-BR" dirty="0">
                <a:latin typeface="Bookman Old Style" pitchFamily="18" charset="0"/>
              </a:rPr>
              <a:t>II - tenham atribuições relacionadas a licitações e contratos ou </a:t>
            </a:r>
            <a:r>
              <a:rPr lang="pt-BR" u="sng" dirty="0">
                <a:latin typeface="Bookman Old Style" pitchFamily="18" charset="0"/>
              </a:rPr>
              <a:t>possuam formação compatível</a:t>
            </a:r>
            <a:r>
              <a:rPr lang="pt-BR" dirty="0">
                <a:latin typeface="Bookman Old Style" pitchFamily="18" charset="0"/>
              </a:rPr>
              <a:t> ou qualificação atestada por certificação profissional emitida por escola de governo criada e mantida pelo poder público; e</a:t>
            </a:r>
          </a:p>
          <a:p>
            <a:endParaRPr lang="pt-BR" dirty="0"/>
          </a:p>
        </p:txBody>
      </p:sp>
    </p:spTree>
    <p:extLst>
      <p:ext uri="{BB962C8B-B14F-4D97-AF65-F5344CB8AC3E}">
        <p14:creationId xmlns:p14="http://schemas.microsoft.com/office/powerpoint/2010/main" val="216313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a:latin typeface="Bookman Old Style" pitchFamily="18" charset="0"/>
              </a:rPr>
              <a:t>III - não sejam cônjuge ou companheiro de licitantes ou contratados habituais da Administração nem tenham com eles vínculo de parentesco, colateral ou por afinidade, até o terceiro grau, ou de natureza técnica, comercial, econômica, financeira, trabalhista e civil</a:t>
            </a:r>
            <a:r>
              <a:rPr lang="pt-BR" dirty="0" smtClean="0">
                <a:latin typeface="Bookman Old Style" pitchFamily="18" charset="0"/>
              </a:rPr>
              <a:t>.</a:t>
            </a:r>
          </a:p>
          <a:p>
            <a:r>
              <a:rPr lang="pt-BR" sz="1800" b="1" dirty="0" smtClean="0">
                <a:solidFill>
                  <a:srgbClr val="00B050"/>
                </a:solidFill>
                <a:latin typeface="Bookman Old Style" pitchFamily="18" charset="0"/>
              </a:rPr>
              <a:t>&gt; Nota do </a:t>
            </a:r>
            <a:r>
              <a:rPr lang="pt-BR" sz="1800" b="1" dirty="0" err="1" smtClean="0">
                <a:solidFill>
                  <a:srgbClr val="00B050"/>
                </a:solidFill>
                <a:latin typeface="Bookman Old Style" pitchFamily="18" charset="0"/>
              </a:rPr>
              <a:t>Prof</a:t>
            </a:r>
            <a:r>
              <a:rPr lang="pt-BR" sz="1800" b="1" dirty="0" smtClean="0">
                <a:solidFill>
                  <a:srgbClr val="00B050"/>
                </a:solidFill>
                <a:latin typeface="Bookman Old Style" pitchFamily="18" charset="0"/>
              </a:rPr>
              <a:t> Noronha: Falaremos mais adiante dos parentescos nas licitações e contratações- Art. 14 inc. IV</a:t>
            </a:r>
            <a:endParaRPr lang="pt-BR" sz="1800" b="1" dirty="0">
              <a:solidFill>
                <a:srgbClr val="00B050"/>
              </a:solidFill>
              <a:latin typeface="Bookman Old Style" pitchFamily="18" charset="0"/>
            </a:endParaRPr>
          </a:p>
        </p:txBody>
      </p:sp>
    </p:spTree>
    <p:extLst>
      <p:ext uri="{BB962C8B-B14F-4D97-AF65-F5344CB8AC3E}">
        <p14:creationId xmlns:p14="http://schemas.microsoft.com/office/powerpoint/2010/main" val="1890023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a:bodyPr>
          <a:lstStyle/>
          <a:p>
            <a:r>
              <a:rPr lang="pt-BR" dirty="0">
                <a:latin typeface="Bookman Old Style" pitchFamily="18" charset="0"/>
              </a:rPr>
              <a:t>§ 1º A autoridade referida no </a:t>
            </a:r>
            <a:r>
              <a:rPr lang="pt-BR" b="1" dirty="0">
                <a:latin typeface="Bookman Old Style" pitchFamily="18" charset="0"/>
              </a:rPr>
              <a:t>caput</a:t>
            </a:r>
            <a:r>
              <a:rPr lang="pt-BR" dirty="0">
                <a:latin typeface="Bookman Old Style" pitchFamily="18" charset="0"/>
              </a:rPr>
              <a:t> deste artigo deverá observar o princípio da segregação de funções, </a:t>
            </a:r>
            <a:r>
              <a:rPr lang="pt-BR" u="sng" dirty="0">
                <a:latin typeface="Bookman Old Style" pitchFamily="18" charset="0"/>
              </a:rPr>
              <a:t>vedada a designação do mesmo agente público para atuação simultânea em funções mais suscetíveis a riscos</a:t>
            </a:r>
            <a:r>
              <a:rPr lang="pt-BR" dirty="0">
                <a:latin typeface="Bookman Old Style" pitchFamily="18" charset="0"/>
              </a:rPr>
              <a:t>, de modo a reduzir a possibilidade de ocultação de erros e de ocorrência de fraudes na respectiva contratação.</a:t>
            </a:r>
          </a:p>
          <a:p>
            <a:r>
              <a:rPr lang="pt-BR" dirty="0">
                <a:latin typeface="Bookman Old Style" pitchFamily="18" charset="0"/>
              </a:rPr>
              <a:t>§ 2º O disposto no </a:t>
            </a:r>
            <a:r>
              <a:rPr lang="pt-BR" b="1" dirty="0">
                <a:latin typeface="Bookman Old Style" pitchFamily="18" charset="0"/>
              </a:rPr>
              <a:t>caput</a:t>
            </a:r>
            <a:r>
              <a:rPr lang="pt-BR" dirty="0">
                <a:latin typeface="Bookman Old Style" pitchFamily="18" charset="0"/>
              </a:rPr>
              <a:t> e no § 1º deste artigo, inclusive os requisitos estabelecidos, </a:t>
            </a:r>
            <a:r>
              <a:rPr lang="pt-BR" b="1" u="sng" dirty="0">
                <a:latin typeface="Bookman Old Style" pitchFamily="18" charset="0"/>
              </a:rPr>
              <a:t>também se aplica aos órgãos de assessoramento jurídico e de controle interno</a:t>
            </a:r>
            <a:r>
              <a:rPr lang="pt-BR" dirty="0">
                <a:latin typeface="Bookman Old Style" pitchFamily="18" charset="0"/>
              </a:rPr>
              <a:t> da Administração.</a:t>
            </a:r>
          </a:p>
          <a:p>
            <a:endParaRPr lang="pt-BR" dirty="0"/>
          </a:p>
        </p:txBody>
      </p:sp>
    </p:spTree>
    <p:extLst>
      <p:ext uri="{BB962C8B-B14F-4D97-AF65-F5344CB8AC3E}">
        <p14:creationId xmlns:p14="http://schemas.microsoft.com/office/powerpoint/2010/main" val="146012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chemeClr val="tx1"/>
                </a:solidFill>
              </a:rPr>
              <a:t>Agente de contratação</a:t>
            </a:r>
            <a:endParaRPr lang="pt-BR" b="1" dirty="0">
              <a:solidFill>
                <a:schemeClr val="tx1"/>
              </a:solidFill>
            </a:endParaRPr>
          </a:p>
        </p:txBody>
      </p:sp>
      <p:sp>
        <p:nvSpPr>
          <p:cNvPr id="3" name="Espaço Reservado para Conteúdo 2"/>
          <p:cNvSpPr>
            <a:spLocks noGrp="1"/>
          </p:cNvSpPr>
          <p:nvPr>
            <p:ph sz="quarter" idx="1"/>
          </p:nvPr>
        </p:nvSpPr>
        <p:spPr/>
        <p:txBody>
          <a:bodyPr/>
          <a:lstStyle/>
          <a:p>
            <a:r>
              <a:rPr lang="pt-BR" b="1" dirty="0">
                <a:latin typeface="Bookman Old Style" pitchFamily="18" charset="0"/>
              </a:rPr>
              <a:t>Art. </a:t>
            </a:r>
            <a:r>
              <a:rPr lang="pt-BR" b="1" dirty="0" smtClean="0">
                <a:latin typeface="Bookman Old Style" pitchFamily="18" charset="0"/>
              </a:rPr>
              <a:t>8º </a:t>
            </a:r>
            <a:r>
              <a:rPr lang="pt-BR" b="1" dirty="0">
                <a:latin typeface="Bookman Old Style" pitchFamily="18" charset="0"/>
              </a:rPr>
              <a:t>A licitação será conduzida por agente de contratação</a:t>
            </a:r>
            <a:r>
              <a:rPr lang="pt-BR" dirty="0">
                <a:latin typeface="Bookman Old Style" pitchFamily="18" charset="0"/>
              </a:rPr>
              <a:t>, pessoa designada pela autoridade competente, </a:t>
            </a:r>
            <a:r>
              <a:rPr lang="pt-BR" u="sng" dirty="0">
                <a:latin typeface="Bookman Old Style" pitchFamily="18" charset="0"/>
              </a:rPr>
              <a:t>entre servidores efetivos ou empregados públicos dos quadros permanentes da Administração Pública</a:t>
            </a:r>
            <a:r>
              <a:rPr lang="pt-BR" dirty="0">
                <a:latin typeface="Bookman Old Style" pitchFamily="18" charset="0"/>
              </a:rPr>
              <a:t>, para tomar decisões, acompanhar o trâmite da licitação, dar impulso ao procedimento licitatório </a:t>
            </a:r>
            <a:r>
              <a:rPr lang="pt-BR" u="sng" dirty="0">
                <a:latin typeface="Bookman Old Style" pitchFamily="18" charset="0"/>
              </a:rPr>
              <a:t>e executar quaisquer outras atividades necessárias ao bom andamento do certame até a homologação</a:t>
            </a:r>
            <a:r>
              <a:rPr lang="pt-BR" dirty="0">
                <a:latin typeface="Bookman Old Style" pitchFamily="18" charset="0"/>
              </a:rPr>
              <a:t>.</a:t>
            </a:r>
          </a:p>
        </p:txBody>
      </p:sp>
    </p:spTree>
    <p:extLst>
      <p:ext uri="{BB962C8B-B14F-4D97-AF65-F5344CB8AC3E}">
        <p14:creationId xmlns:p14="http://schemas.microsoft.com/office/powerpoint/2010/main" val="33155185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endParaRPr lang="pt-BR" dirty="0" smtClean="0"/>
          </a:p>
          <a:p>
            <a:r>
              <a:rPr lang="pt-BR" sz="4800" dirty="0" smtClean="0"/>
              <a:t>Prof. Antônio Noronha</a:t>
            </a:r>
            <a:endParaRPr lang="pt-BR" sz="4800" dirty="0"/>
          </a:p>
        </p:txBody>
      </p:sp>
      <p:sp>
        <p:nvSpPr>
          <p:cNvPr id="2" name="Título 1"/>
          <p:cNvSpPr>
            <a:spLocks noGrp="1"/>
          </p:cNvSpPr>
          <p:nvPr>
            <p:ph type="ctrTitle"/>
          </p:nvPr>
        </p:nvSpPr>
        <p:spPr>
          <a:xfrm>
            <a:off x="457200" y="1124744"/>
            <a:ext cx="8229600" cy="1851211"/>
          </a:xfrm>
        </p:spPr>
        <p:txBody>
          <a:bodyPr>
            <a:normAutofit fontScale="90000"/>
          </a:bodyPr>
          <a:lstStyle/>
          <a:p>
            <a:r>
              <a:rPr lang="pt-BR" dirty="0" smtClean="0"/>
              <a:t/>
            </a:r>
            <a:br>
              <a:rPr lang="pt-BR" dirty="0" smtClean="0"/>
            </a:br>
            <a:r>
              <a:rPr lang="pt-BR" dirty="0" smtClean="0"/>
              <a:t>CURSO: NOVA LEI DE LICITAÇÕES- LEI Nº 14.133 DE 01 DE ABRIL DE 2021</a:t>
            </a:r>
            <a:endParaRPr lang="pt-BR" dirty="0"/>
          </a:p>
        </p:txBody>
      </p:sp>
    </p:spTree>
    <p:extLst>
      <p:ext uri="{BB962C8B-B14F-4D97-AF65-F5344CB8AC3E}">
        <p14:creationId xmlns:p14="http://schemas.microsoft.com/office/powerpoint/2010/main" val="3195022318"/>
      </p:ext>
    </p:extLst>
  </p:cSld>
  <p:clrMapOvr>
    <a:masterClrMapping/>
  </p:clrMapOvr>
  <mc:AlternateContent xmlns:mc="http://schemas.openxmlformats.org/markup-compatibility/2006" xmlns:p14="http://schemas.microsoft.com/office/powerpoint/2010/main">
    <mc:Choice Requires="p14">
      <p:transition spd="slow" p14:dur="2000" advTm="2858"/>
    </mc:Choice>
    <mc:Fallback xmlns="">
      <p:transition spd="slow" advTm="28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endParaRPr lang="pt-BR" dirty="0" smtClean="0"/>
          </a:p>
          <a:p>
            <a:r>
              <a:rPr lang="pt-BR" dirty="0">
                <a:latin typeface="Bookman Old Style" pitchFamily="18" charset="0"/>
              </a:rPr>
              <a:t>§ 1º </a:t>
            </a:r>
            <a:r>
              <a:rPr lang="pt-BR" u="sng" dirty="0">
                <a:latin typeface="Bookman Old Style" pitchFamily="18" charset="0"/>
              </a:rPr>
              <a:t>O agente de contratação será auxiliado por equipe de apoio </a:t>
            </a:r>
            <a:r>
              <a:rPr lang="pt-BR" b="1" dirty="0">
                <a:latin typeface="Bookman Old Style" pitchFamily="18" charset="0"/>
              </a:rPr>
              <a:t>e responderá individualmente pelos atos que praticar</a:t>
            </a:r>
            <a:r>
              <a:rPr lang="pt-BR" dirty="0">
                <a:latin typeface="Bookman Old Style" pitchFamily="18" charset="0"/>
              </a:rPr>
              <a:t>, salvo quando induzido a erro pela atuação da equipe</a:t>
            </a:r>
            <a:r>
              <a:rPr lang="pt-BR" dirty="0" smtClean="0">
                <a:latin typeface="Bookman Old Style" pitchFamily="18" charset="0"/>
              </a:rPr>
              <a:t>.</a:t>
            </a:r>
            <a:endParaRPr lang="pt-BR" dirty="0">
              <a:latin typeface="Bookman Old Style" pitchFamily="18" charset="0"/>
            </a:endParaRPr>
          </a:p>
        </p:txBody>
      </p:sp>
    </p:spTree>
    <p:extLst>
      <p:ext uri="{BB962C8B-B14F-4D97-AF65-F5344CB8AC3E}">
        <p14:creationId xmlns:p14="http://schemas.microsoft.com/office/powerpoint/2010/main" val="2328451717"/>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r>
              <a:rPr lang="pt-BR" dirty="0">
                <a:latin typeface="Bookman Old Style" pitchFamily="18" charset="0"/>
              </a:rPr>
              <a:t>§ 2º </a:t>
            </a:r>
            <a:r>
              <a:rPr lang="pt-BR" b="1" dirty="0">
                <a:latin typeface="Bookman Old Style" pitchFamily="18" charset="0"/>
              </a:rPr>
              <a:t>Em licitação que envolva bens ou serviços especiais</a:t>
            </a:r>
            <a:r>
              <a:rPr lang="pt-BR" dirty="0">
                <a:latin typeface="Bookman Old Style" pitchFamily="18" charset="0"/>
              </a:rPr>
              <a:t>, desde que observados os requisitos estabelecidos no </a:t>
            </a:r>
            <a:r>
              <a:rPr lang="pt-BR" dirty="0">
                <a:latin typeface="Bookman Old Style" pitchFamily="18" charset="0"/>
                <a:hlinkClick r:id="rId2"/>
              </a:rPr>
              <a:t>art. 7º desta Lei</a:t>
            </a:r>
            <a:r>
              <a:rPr lang="pt-BR" dirty="0">
                <a:latin typeface="Bookman Old Style" pitchFamily="18" charset="0"/>
              </a:rPr>
              <a:t>, </a:t>
            </a:r>
            <a:r>
              <a:rPr lang="pt-BR" u="sng" dirty="0">
                <a:latin typeface="Bookman Old Style" pitchFamily="18" charset="0"/>
              </a:rPr>
              <a:t>o agente de contratação </a:t>
            </a:r>
            <a:r>
              <a:rPr lang="pt-BR" b="1" u="sng" dirty="0">
                <a:latin typeface="Bookman Old Style" pitchFamily="18" charset="0"/>
              </a:rPr>
              <a:t>poderá </a:t>
            </a:r>
            <a:r>
              <a:rPr lang="pt-BR" u="sng" dirty="0">
                <a:latin typeface="Bookman Old Style" pitchFamily="18" charset="0"/>
              </a:rPr>
              <a:t>ser substituído por comissão de contratação formada por, no mínimo, 3 (três) membros</a:t>
            </a:r>
            <a:r>
              <a:rPr lang="pt-BR" dirty="0">
                <a:latin typeface="Bookman Old Style" pitchFamily="18" charset="0"/>
              </a:rPr>
              <a:t>, que responderão solidariamente por todos os atos praticados pela comissão, ressalvado o membro que expressar posição individual divergente fundamentada e registrada em ata lavrada na reunião em que houver sido tomada a decisão.</a:t>
            </a:r>
          </a:p>
          <a:p>
            <a:endParaRPr lang="pt-BR" dirty="0"/>
          </a:p>
        </p:txBody>
      </p:sp>
    </p:spTree>
    <p:extLst>
      <p:ext uri="{BB962C8B-B14F-4D97-AF65-F5344CB8AC3E}">
        <p14:creationId xmlns:p14="http://schemas.microsoft.com/office/powerpoint/2010/main" val="35494804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endParaRPr lang="pt-BR" dirty="0" smtClean="0"/>
          </a:p>
          <a:p>
            <a:pPr algn="just"/>
            <a:r>
              <a:rPr lang="pt-BR" dirty="0">
                <a:latin typeface="Bookman Old Style" pitchFamily="18" charset="0"/>
              </a:rPr>
              <a:t>§ 3º As regras relativas à atuação do agente de contratação e da equipe de apoio, ao funcionamento da comissão de contratação e à atuação de fiscais e gestores de contratos de que trata esta Lei </a:t>
            </a:r>
            <a:r>
              <a:rPr lang="pt-BR" b="1" u="sng" dirty="0">
                <a:latin typeface="Bookman Old Style" pitchFamily="18" charset="0"/>
              </a:rPr>
              <a:t>serão estabelecidas em regulamento</a:t>
            </a:r>
            <a:r>
              <a:rPr lang="pt-BR" dirty="0">
                <a:latin typeface="Bookman Old Style" pitchFamily="18" charset="0"/>
              </a:rPr>
              <a:t>, e deverá ser prevista a possibilidade de eles contarem com o apoio dos órgãos de assessoramento jurídico e de controle interno para o desempenho das funções essenciais à execução do disposto nesta Lei.</a:t>
            </a:r>
          </a:p>
        </p:txBody>
      </p:sp>
    </p:spTree>
    <p:extLst>
      <p:ext uri="{BB962C8B-B14F-4D97-AF65-F5344CB8AC3E}">
        <p14:creationId xmlns:p14="http://schemas.microsoft.com/office/powerpoint/2010/main" val="2600057048"/>
      </p:ext>
    </p:extLst>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4º </a:t>
            </a:r>
            <a:r>
              <a:rPr lang="pt-BR" b="1" dirty="0">
                <a:latin typeface="Bookman Old Style" pitchFamily="18" charset="0"/>
              </a:rPr>
              <a:t>Em licitação que envolva bens ou serviços especiais </a:t>
            </a:r>
            <a:r>
              <a:rPr lang="pt-BR" dirty="0">
                <a:latin typeface="Bookman Old Style" pitchFamily="18" charset="0"/>
              </a:rPr>
              <a:t>cujo objeto não seja rotineiramente contratado pela Administração, </a:t>
            </a:r>
            <a:r>
              <a:rPr lang="pt-BR" b="1" dirty="0">
                <a:latin typeface="Bookman Old Style" pitchFamily="18" charset="0"/>
              </a:rPr>
              <a:t>poderá ser contratado, por prazo determinado, serviço de empresa ou de profissional especializado para assessorar os agentes públicos responsáveis pela condução da licitação.</a:t>
            </a:r>
          </a:p>
          <a:p>
            <a:r>
              <a:rPr lang="pt-BR" dirty="0">
                <a:latin typeface="Bookman Old Style" pitchFamily="18" charset="0"/>
              </a:rPr>
              <a:t>§ 5º </a:t>
            </a:r>
            <a:r>
              <a:rPr lang="pt-BR" u="sng" dirty="0">
                <a:latin typeface="Bookman Old Style" pitchFamily="18" charset="0"/>
              </a:rPr>
              <a:t>Em licitação na modalidade pregão, o agente responsável pela condução do certame será designado </a:t>
            </a:r>
            <a:r>
              <a:rPr lang="pt-BR" b="1" u="sng" dirty="0">
                <a:latin typeface="Bookman Old Style" pitchFamily="18" charset="0"/>
              </a:rPr>
              <a:t>pregoeiro.</a:t>
            </a:r>
          </a:p>
          <a:p>
            <a:pPr algn="just"/>
            <a:endParaRPr lang="pt-BR" dirty="0"/>
          </a:p>
        </p:txBody>
      </p:sp>
    </p:spTree>
    <p:extLst>
      <p:ext uri="{BB962C8B-B14F-4D97-AF65-F5344CB8AC3E}">
        <p14:creationId xmlns:p14="http://schemas.microsoft.com/office/powerpoint/2010/main" val="294676339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latin typeface="Bookman Old Style" pitchFamily="18" charset="0"/>
              </a:rPr>
              <a:t>Art. 9º É vedado ao agente </a:t>
            </a:r>
            <a:r>
              <a:rPr lang="pt-BR" b="1" dirty="0" smtClean="0">
                <a:latin typeface="Bookman Old Style" pitchFamily="18" charset="0"/>
              </a:rPr>
              <a:t>público.........</a:t>
            </a:r>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 1º </a:t>
            </a:r>
            <a:r>
              <a:rPr lang="pt-BR" b="1" dirty="0">
                <a:latin typeface="Bookman Old Style" pitchFamily="18" charset="0"/>
              </a:rPr>
              <a:t>Não poderá participar, direta ou indiretamente, da licitação ou da execução do contrato</a:t>
            </a:r>
            <a:r>
              <a:rPr lang="pt-BR" dirty="0">
                <a:latin typeface="Bookman Old Style" pitchFamily="18" charset="0"/>
              </a:rPr>
              <a:t> agente público de órgão ou entidade licitante ou contratante, devendo ser observadas as situações que possam configurar conflito de interesses no exercício ou após o exercício do cargo ou emprego, nos termos da legislação que disciplina a matéria.</a:t>
            </a:r>
          </a:p>
          <a:p>
            <a:pPr marL="0" indent="0">
              <a:buNone/>
            </a:pPr>
            <a:r>
              <a:rPr lang="pt-BR" dirty="0"/>
              <a:t/>
            </a:r>
            <a:br>
              <a:rPr lang="pt-BR" dirty="0"/>
            </a:br>
            <a:endParaRPr lang="pt-BR" dirty="0"/>
          </a:p>
        </p:txBody>
      </p:sp>
    </p:spTree>
    <p:extLst>
      <p:ext uri="{BB962C8B-B14F-4D97-AF65-F5344CB8AC3E}">
        <p14:creationId xmlns:p14="http://schemas.microsoft.com/office/powerpoint/2010/main" val="40541504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endParaRPr lang="pt-BR" dirty="0" smtClean="0"/>
          </a:p>
          <a:p>
            <a:r>
              <a:rPr lang="pt-BR" dirty="0">
                <a:latin typeface="Bookman Old Style" pitchFamily="18" charset="0"/>
              </a:rPr>
              <a:t>§ 2º As vedações de que trata este artigo </a:t>
            </a:r>
            <a:r>
              <a:rPr lang="pt-BR" b="1" dirty="0">
                <a:latin typeface="Bookman Old Style" pitchFamily="18" charset="0"/>
              </a:rPr>
              <a:t>estendem-se a terceiro que auxilie a condução da contratação na qualidade de integrante de equipe de apoio</a:t>
            </a:r>
            <a:r>
              <a:rPr lang="pt-BR" dirty="0">
                <a:latin typeface="Bookman Old Style" pitchFamily="18" charset="0"/>
              </a:rPr>
              <a:t>, profissional especializado ou funcionário ou representante de empresa que preste assessoria técnica.</a:t>
            </a:r>
          </a:p>
        </p:txBody>
      </p:sp>
    </p:spTree>
    <p:extLst>
      <p:ext uri="{BB962C8B-B14F-4D97-AF65-F5344CB8AC3E}">
        <p14:creationId xmlns:p14="http://schemas.microsoft.com/office/powerpoint/2010/main" val="1508284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a:bodyPr>
          <a:lstStyle/>
          <a:p>
            <a:r>
              <a:rPr lang="pt-BR" dirty="0">
                <a:latin typeface="Bookman Old Style" pitchFamily="18" charset="0"/>
              </a:rPr>
              <a:t>Art. 10. Se as autoridades competentes e os servidores públicos que tiverem participado dos procedimentos relacionados às licitações e aos contratos de que trata esta Lei </a:t>
            </a:r>
            <a:r>
              <a:rPr lang="pt-BR" b="1" dirty="0">
                <a:latin typeface="Bookman Old Style" pitchFamily="18" charset="0"/>
              </a:rPr>
              <a:t>precisarem defender-se nas esferas administrativa, controladora ou judicial </a:t>
            </a:r>
            <a:r>
              <a:rPr lang="pt-BR" dirty="0">
                <a:latin typeface="Bookman Old Style" pitchFamily="18" charset="0"/>
              </a:rPr>
              <a:t>em razão de ato praticado com estrita observância de orientação constante em parecer jurídico elaborado na forma do </a:t>
            </a:r>
            <a:r>
              <a:rPr lang="pt-BR" b="1" dirty="0">
                <a:latin typeface="Bookman Old Style" pitchFamily="18" charset="0"/>
                <a:hlinkClick r:id="rId2"/>
              </a:rPr>
              <a:t>§ 1º do art. 53 desta </a:t>
            </a:r>
            <a:r>
              <a:rPr lang="pt-BR" b="1" dirty="0" smtClean="0">
                <a:latin typeface="Bookman Old Style" pitchFamily="18" charset="0"/>
                <a:hlinkClick r:id="rId2"/>
              </a:rPr>
              <a:t>Lei</a:t>
            </a:r>
            <a:r>
              <a:rPr lang="pt-BR" b="1" dirty="0" smtClean="0">
                <a:latin typeface="Bookman Old Style" pitchFamily="18" charset="0"/>
              </a:rPr>
              <a:t> </a:t>
            </a:r>
            <a:r>
              <a:rPr lang="pt-BR" dirty="0" smtClean="0">
                <a:latin typeface="Bookman Old Style" pitchFamily="18" charset="0"/>
              </a:rPr>
              <a:t>(parecer Jurídico), </a:t>
            </a:r>
            <a:r>
              <a:rPr lang="pt-BR" u="sng" dirty="0">
                <a:latin typeface="Bookman Old Style" pitchFamily="18" charset="0"/>
              </a:rPr>
              <a:t>a advocacia pública promoverá, a critério do agente público, sua representação judicial ou extrajudicial</a:t>
            </a:r>
            <a:r>
              <a:rPr lang="pt-BR" dirty="0" smtClean="0">
                <a:latin typeface="Bookman Old Style" pitchFamily="18" charset="0"/>
              </a:rPr>
              <a:t>.</a:t>
            </a:r>
          </a:p>
          <a:p>
            <a:endParaRPr lang="pt-BR" dirty="0">
              <a:latin typeface="Bookman Old Style" pitchFamily="18" charset="0"/>
            </a:endParaRPr>
          </a:p>
        </p:txBody>
      </p:sp>
    </p:spTree>
    <p:extLst>
      <p:ext uri="{BB962C8B-B14F-4D97-AF65-F5344CB8AC3E}">
        <p14:creationId xmlns:p14="http://schemas.microsoft.com/office/powerpoint/2010/main" val="9387209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r>
              <a:rPr lang="pt-BR" dirty="0">
                <a:latin typeface="Bookman Old Style" pitchFamily="18" charset="0"/>
              </a:rPr>
              <a:t>§ 1º Não se aplica o disposto no </a:t>
            </a:r>
            <a:r>
              <a:rPr lang="pt-BR" b="1" dirty="0">
                <a:latin typeface="Bookman Old Style" pitchFamily="18" charset="0"/>
              </a:rPr>
              <a:t>caput</a:t>
            </a:r>
            <a:r>
              <a:rPr lang="pt-BR" dirty="0">
                <a:latin typeface="Bookman Old Style" pitchFamily="18" charset="0"/>
              </a:rPr>
              <a:t> deste artigo quando:</a:t>
            </a:r>
          </a:p>
          <a:p>
            <a:r>
              <a:rPr lang="pt-BR" dirty="0">
                <a:latin typeface="Bookman Old Style" pitchFamily="18" charset="0"/>
              </a:rPr>
              <a:t>I - (VETADO);</a:t>
            </a:r>
          </a:p>
          <a:p>
            <a:r>
              <a:rPr lang="pt-BR" dirty="0">
                <a:latin typeface="Bookman Old Style" pitchFamily="18" charset="0"/>
              </a:rPr>
              <a:t>II - </a:t>
            </a:r>
            <a:r>
              <a:rPr lang="pt-BR" b="1" dirty="0">
                <a:latin typeface="Bookman Old Style" pitchFamily="18" charset="0"/>
              </a:rPr>
              <a:t>provas da prática de atos ilícitos dolosos </a:t>
            </a:r>
            <a:r>
              <a:rPr lang="pt-BR" dirty="0">
                <a:latin typeface="Bookman Old Style" pitchFamily="18" charset="0"/>
              </a:rPr>
              <a:t>constarem nos autos do processo administrativo ou judicial.</a:t>
            </a:r>
          </a:p>
          <a:p>
            <a:r>
              <a:rPr lang="pt-BR" dirty="0">
                <a:latin typeface="Bookman Old Style" pitchFamily="18" charset="0"/>
              </a:rPr>
              <a:t>§ 2º Aplica-se o disposto no </a:t>
            </a:r>
            <a:r>
              <a:rPr lang="pt-BR" b="1" dirty="0">
                <a:latin typeface="Bookman Old Style" pitchFamily="18" charset="0"/>
              </a:rPr>
              <a:t>caput</a:t>
            </a:r>
            <a:r>
              <a:rPr lang="pt-BR" dirty="0">
                <a:latin typeface="Bookman Old Style" pitchFamily="18" charset="0"/>
              </a:rPr>
              <a:t> deste artigo inclusive na hipótese de o agente público não mais ocupar o cargo, emprego ou função em que foi praticado o ato questionado.</a:t>
            </a:r>
          </a:p>
          <a:p>
            <a:endParaRPr lang="pt-BR" dirty="0"/>
          </a:p>
        </p:txBody>
      </p:sp>
    </p:spTree>
    <p:extLst>
      <p:ext uri="{BB962C8B-B14F-4D97-AF65-F5344CB8AC3E}">
        <p14:creationId xmlns:p14="http://schemas.microsoft.com/office/powerpoint/2010/main" val="171957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Art. 12. No processo licitatório, observar-se-á o seguinte:</a:t>
            </a:r>
          </a:p>
          <a:p>
            <a:r>
              <a:rPr lang="pt-BR" dirty="0">
                <a:latin typeface="Bookman Old Style" pitchFamily="18" charset="0"/>
              </a:rPr>
              <a:t>I - </a:t>
            </a:r>
            <a:r>
              <a:rPr lang="pt-BR" u="sng" dirty="0">
                <a:latin typeface="Bookman Old Style" pitchFamily="18" charset="0"/>
              </a:rPr>
              <a:t>os documentos serão produzidos por escrito</a:t>
            </a:r>
            <a:r>
              <a:rPr lang="pt-BR" dirty="0">
                <a:latin typeface="Bookman Old Style" pitchFamily="18" charset="0"/>
              </a:rPr>
              <a:t>, com data e local de sua realização e assinatura dos responsáveis;</a:t>
            </a:r>
          </a:p>
          <a:p>
            <a:r>
              <a:rPr lang="pt-BR" dirty="0">
                <a:latin typeface="Bookman Old Style" pitchFamily="18" charset="0"/>
              </a:rPr>
              <a:t>II - os valores, os preços e os custos utilizados terão como expressão </a:t>
            </a:r>
            <a:r>
              <a:rPr lang="pt-BR" b="1" dirty="0">
                <a:latin typeface="Bookman Old Style" pitchFamily="18" charset="0"/>
              </a:rPr>
              <a:t>monetária a moeda corrente nacional,</a:t>
            </a:r>
            <a:r>
              <a:rPr lang="pt-BR" dirty="0">
                <a:latin typeface="Bookman Old Style" pitchFamily="18" charset="0"/>
              </a:rPr>
              <a:t> ressalvado o disposto no </a:t>
            </a:r>
            <a:r>
              <a:rPr lang="pt-BR" dirty="0">
                <a:latin typeface="Bookman Old Style" pitchFamily="18" charset="0"/>
                <a:hlinkClick r:id="rId2"/>
              </a:rPr>
              <a:t>art. 52 desta </a:t>
            </a:r>
            <a:r>
              <a:rPr lang="pt-BR" dirty="0" smtClean="0">
                <a:latin typeface="Bookman Old Style" pitchFamily="18" charset="0"/>
                <a:hlinkClick r:id="rId2"/>
              </a:rPr>
              <a:t>Lei</a:t>
            </a:r>
            <a:r>
              <a:rPr lang="pt-BR" dirty="0" smtClean="0">
                <a:latin typeface="Bookman Old Style" pitchFamily="18" charset="0"/>
              </a:rPr>
              <a:t> </a:t>
            </a:r>
            <a:r>
              <a:rPr lang="pt-BR" sz="1800" dirty="0" smtClean="0">
                <a:latin typeface="Bookman Old Style" pitchFamily="18" charset="0"/>
              </a:rPr>
              <a:t>(licitações Internacionais);</a:t>
            </a:r>
            <a:endParaRPr lang="pt-BR" sz="1800" dirty="0">
              <a:latin typeface="Bookman Old Style" pitchFamily="18" charset="0"/>
            </a:endParaRPr>
          </a:p>
          <a:p>
            <a:endParaRPr lang="pt-BR" dirty="0"/>
          </a:p>
        </p:txBody>
      </p:sp>
    </p:spTree>
    <p:extLst>
      <p:ext uri="{BB962C8B-B14F-4D97-AF65-F5344CB8AC3E}">
        <p14:creationId xmlns:p14="http://schemas.microsoft.com/office/powerpoint/2010/main" val="408142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r>
              <a:rPr lang="pt-BR" dirty="0">
                <a:latin typeface="Bookman Old Style" pitchFamily="18" charset="0"/>
              </a:rPr>
              <a:t>III - o desatendimento de </a:t>
            </a:r>
            <a:r>
              <a:rPr lang="pt-BR" b="1" dirty="0">
                <a:latin typeface="Bookman Old Style" pitchFamily="18" charset="0"/>
              </a:rPr>
              <a:t>exigências meramente formais </a:t>
            </a:r>
            <a:r>
              <a:rPr lang="pt-BR" dirty="0">
                <a:latin typeface="Bookman Old Style" pitchFamily="18" charset="0"/>
              </a:rPr>
              <a:t>que não comprometam a aferição da qualificação do licitante ou a compreensão do conteúdo de sua proposta </a:t>
            </a:r>
            <a:r>
              <a:rPr lang="pt-BR" u="sng" dirty="0">
                <a:latin typeface="Bookman Old Style" pitchFamily="18" charset="0"/>
              </a:rPr>
              <a:t>não importará seu afastamento da licitação </a:t>
            </a:r>
            <a:r>
              <a:rPr lang="pt-BR" dirty="0">
                <a:latin typeface="Bookman Old Style" pitchFamily="18" charset="0"/>
              </a:rPr>
              <a:t>ou a invalidação do processo;</a:t>
            </a:r>
          </a:p>
          <a:p>
            <a:r>
              <a:rPr lang="pt-BR" dirty="0">
                <a:latin typeface="Bookman Old Style" pitchFamily="18" charset="0"/>
              </a:rPr>
              <a:t>IV - </a:t>
            </a:r>
            <a:r>
              <a:rPr lang="pt-BR" b="1" dirty="0">
                <a:latin typeface="Bookman Old Style" pitchFamily="18" charset="0"/>
              </a:rPr>
              <a:t>a prova de autenticidade de cópia de documento </a:t>
            </a:r>
            <a:r>
              <a:rPr lang="pt-BR" dirty="0">
                <a:latin typeface="Bookman Old Style" pitchFamily="18" charset="0"/>
              </a:rPr>
              <a:t>público ou particular </a:t>
            </a:r>
            <a:r>
              <a:rPr lang="pt-BR" u="sng" dirty="0">
                <a:latin typeface="Bookman Old Style" pitchFamily="18" charset="0"/>
              </a:rPr>
              <a:t>poderá ser feita perante agente da Administração</a:t>
            </a:r>
            <a:r>
              <a:rPr lang="pt-BR" dirty="0">
                <a:latin typeface="Bookman Old Style" pitchFamily="18" charset="0"/>
              </a:rPr>
              <a:t>, mediante apresentação de original ou de declaração de autenticidade por advogado, sob sua responsabilidade pessoal;</a:t>
            </a:r>
          </a:p>
          <a:p>
            <a:endParaRPr lang="pt-BR" dirty="0"/>
          </a:p>
        </p:txBody>
      </p:sp>
    </p:spTree>
    <p:extLst>
      <p:ext uri="{BB962C8B-B14F-4D97-AF65-F5344CB8AC3E}">
        <p14:creationId xmlns:p14="http://schemas.microsoft.com/office/powerpoint/2010/main" val="10979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200" dirty="0" smtClean="0"/>
              <a:t>Regulamentos aplicáveis, sendo necessário atualizar sempre (pesquisa feita em </a:t>
            </a:r>
            <a:r>
              <a:rPr lang="pt-BR" sz="3200" dirty="0" smtClean="0"/>
              <a:t>13/03/23</a:t>
            </a:r>
            <a:r>
              <a:rPr lang="pt-BR" sz="3200" dirty="0" smtClean="0"/>
              <a:t>)</a:t>
            </a:r>
            <a:endParaRPr lang="pt-BR" sz="3200" dirty="0"/>
          </a:p>
        </p:txBody>
      </p:sp>
      <p:sp>
        <p:nvSpPr>
          <p:cNvPr id="3" name="Espaço Reservado para Conteúdo 2"/>
          <p:cNvSpPr>
            <a:spLocks noGrp="1"/>
          </p:cNvSpPr>
          <p:nvPr>
            <p:ph sz="quarter" idx="1"/>
          </p:nvPr>
        </p:nvSpPr>
        <p:spPr/>
        <p:txBody>
          <a:bodyPr>
            <a:normAutofit/>
          </a:bodyPr>
          <a:lstStyle/>
          <a:p>
            <a:r>
              <a:rPr lang="pt-BR" dirty="0" smtClean="0"/>
              <a:t>Lei nº 14.133 de 01/04/21 – Nova Lei de Licitações;</a:t>
            </a:r>
          </a:p>
          <a:p>
            <a:r>
              <a:rPr lang="pt-BR" dirty="0"/>
              <a:t>IN </a:t>
            </a:r>
            <a:r>
              <a:rPr lang="pt-BR" dirty="0" smtClean="0"/>
              <a:t>Nº </a:t>
            </a:r>
            <a:r>
              <a:rPr lang="pt-BR" dirty="0"/>
              <a:t>5, DE 26 DE MAIO DE </a:t>
            </a:r>
            <a:r>
              <a:rPr lang="pt-BR" dirty="0" smtClean="0"/>
              <a:t>2017 - Dispõe </a:t>
            </a:r>
            <a:r>
              <a:rPr lang="pt-BR" dirty="0"/>
              <a:t>sobre as regras e diretrizes do procedimento de contratação de serviços sob o regime de execução indireta</a:t>
            </a:r>
            <a:endParaRPr lang="pt-BR" dirty="0" smtClean="0"/>
          </a:p>
          <a:p>
            <a:endParaRPr lang="pt-BR" dirty="0" smtClean="0"/>
          </a:p>
          <a:p>
            <a:r>
              <a:rPr lang="pt-BR" dirty="0" smtClean="0"/>
              <a:t>IN nº 65 de 07/07/21 – Pesquisa de Preços;</a:t>
            </a:r>
          </a:p>
          <a:p>
            <a:pPr marL="0" indent="0">
              <a:buNone/>
            </a:pPr>
            <a:endParaRPr lang="pt-BR" dirty="0" smtClean="0"/>
          </a:p>
          <a:p>
            <a:r>
              <a:rPr lang="pt-BR" dirty="0" smtClean="0"/>
              <a:t>IN nº 67 de 08/07/21 – Dispensa de Licitação na forma eletrônica;</a:t>
            </a:r>
          </a:p>
          <a:p>
            <a:endParaRPr lang="pt-BR" dirty="0"/>
          </a:p>
        </p:txBody>
      </p:sp>
    </p:spTree>
    <p:extLst>
      <p:ext uri="{BB962C8B-B14F-4D97-AF65-F5344CB8AC3E}">
        <p14:creationId xmlns:p14="http://schemas.microsoft.com/office/powerpoint/2010/main" val="4898355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V - </a:t>
            </a:r>
            <a:r>
              <a:rPr lang="pt-BR" b="1" dirty="0">
                <a:latin typeface="Bookman Old Style" pitchFamily="18" charset="0"/>
              </a:rPr>
              <a:t>o reconhecimento de firma somente será exigido quando houver dúvida de autenticidade</a:t>
            </a:r>
            <a:r>
              <a:rPr lang="pt-BR" dirty="0">
                <a:latin typeface="Bookman Old Style" pitchFamily="18" charset="0"/>
              </a:rPr>
              <a:t>, salvo imposição legal</a:t>
            </a:r>
            <a:r>
              <a:rPr lang="pt-BR" dirty="0" smtClean="0">
                <a:latin typeface="Bookman Old Style" pitchFamily="18" charset="0"/>
              </a:rPr>
              <a:t>;</a:t>
            </a:r>
          </a:p>
          <a:p>
            <a:pPr marL="0" indent="0">
              <a:buNone/>
            </a:pPr>
            <a:endParaRPr lang="pt-BR" dirty="0">
              <a:latin typeface="Bookman Old Style" pitchFamily="18" charset="0"/>
            </a:endParaRPr>
          </a:p>
          <a:p>
            <a:r>
              <a:rPr lang="pt-BR" dirty="0">
                <a:latin typeface="Bookman Old Style" pitchFamily="18" charset="0"/>
              </a:rPr>
              <a:t>VI - </a:t>
            </a:r>
            <a:r>
              <a:rPr lang="pt-BR" b="1" dirty="0">
                <a:latin typeface="Bookman Old Style" pitchFamily="18" charset="0"/>
              </a:rPr>
              <a:t>os atos serão preferencialmente digitais</a:t>
            </a:r>
            <a:r>
              <a:rPr lang="pt-BR" dirty="0">
                <a:latin typeface="Bookman Old Style" pitchFamily="18" charset="0"/>
              </a:rPr>
              <a:t>, de forma a permitir que sejam produzidos, comunicados, armazenados e validados por meio eletrônico;</a:t>
            </a:r>
          </a:p>
          <a:p>
            <a:endParaRPr lang="pt-BR" dirty="0"/>
          </a:p>
        </p:txBody>
      </p:sp>
    </p:spTree>
    <p:extLst>
      <p:ext uri="{BB962C8B-B14F-4D97-AF65-F5344CB8AC3E}">
        <p14:creationId xmlns:p14="http://schemas.microsoft.com/office/powerpoint/2010/main" val="351453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VII - a partir de documentos de formalização de demandas, os órgãos responsáveis pelo planejamento de cada ente federativo poderão, na forma de regulamento, </a:t>
            </a:r>
            <a:r>
              <a:rPr lang="pt-BR" b="1" dirty="0">
                <a:latin typeface="Bookman Old Style" pitchFamily="18" charset="0"/>
              </a:rPr>
              <a:t>elaborar plano de contratações anual, com o objetivo de racionalizar as contratações</a:t>
            </a:r>
            <a:r>
              <a:rPr lang="pt-BR" dirty="0">
                <a:latin typeface="Bookman Old Style" pitchFamily="18" charset="0"/>
              </a:rPr>
              <a:t> dos órgãos e entidades sob sua competência, garantir o alinhamento com o seu planejamento estratégico e subsidiar a elaboração das respectivas leis orçamentárias.</a:t>
            </a:r>
          </a:p>
        </p:txBody>
      </p:sp>
    </p:spTree>
    <p:extLst>
      <p:ext uri="{BB962C8B-B14F-4D97-AF65-F5344CB8AC3E}">
        <p14:creationId xmlns:p14="http://schemas.microsoft.com/office/powerpoint/2010/main" val="2943278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 1º O plano de contratações anual de que trata o inciso VII do </a:t>
            </a:r>
            <a:r>
              <a:rPr lang="pt-BR" b="1" dirty="0">
                <a:latin typeface="Bookman Old Style" pitchFamily="18" charset="0"/>
              </a:rPr>
              <a:t>caput</a:t>
            </a:r>
            <a:r>
              <a:rPr lang="pt-BR" dirty="0">
                <a:latin typeface="Bookman Old Style" pitchFamily="18" charset="0"/>
              </a:rPr>
              <a:t> deste artigo deverá ser divulgado e mantido à disposição do público em sítio eletrônico oficial e será observado pelo ente federativo na realização de licitações e na execução dos contratos.</a:t>
            </a:r>
          </a:p>
          <a:p>
            <a:endParaRPr lang="pt-BR" dirty="0"/>
          </a:p>
        </p:txBody>
      </p:sp>
    </p:spTree>
    <p:extLst>
      <p:ext uri="{BB962C8B-B14F-4D97-AF65-F5344CB8AC3E}">
        <p14:creationId xmlns:p14="http://schemas.microsoft.com/office/powerpoint/2010/main" val="25232577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smtClean="0">
                <a:latin typeface="Bookman Old Style" pitchFamily="18" charset="0"/>
              </a:rPr>
              <a:t>§ </a:t>
            </a:r>
            <a:r>
              <a:rPr lang="pt-BR" dirty="0">
                <a:latin typeface="Bookman Old Style" pitchFamily="18" charset="0"/>
              </a:rPr>
              <a:t>2º É permitida a identificação e assinatura digital por pessoa física ou jurídica em meio eletrônico, mediante certificado digital emitido em âmbito da Infraestrutura de Chaves Públicas Brasileira (ICP-Brasil).</a:t>
            </a:r>
          </a:p>
          <a:p>
            <a:endParaRPr lang="pt-BR" dirty="0"/>
          </a:p>
        </p:txBody>
      </p:sp>
    </p:spTree>
    <p:extLst>
      <p:ext uri="{BB962C8B-B14F-4D97-AF65-F5344CB8AC3E}">
        <p14:creationId xmlns:p14="http://schemas.microsoft.com/office/powerpoint/2010/main" val="2562726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pPr algn="just"/>
            <a:r>
              <a:rPr lang="pt-BR" b="1" dirty="0">
                <a:latin typeface="Bookman Old Style" pitchFamily="18" charset="0"/>
              </a:rPr>
              <a:t>Art. </a:t>
            </a:r>
            <a:r>
              <a:rPr lang="pt-BR" b="1" dirty="0" smtClean="0">
                <a:latin typeface="Bookman Old Style" pitchFamily="18" charset="0"/>
              </a:rPr>
              <a:t>14</a:t>
            </a:r>
            <a:r>
              <a:rPr lang="pt-BR" dirty="0" smtClean="0">
                <a:latin typeface="Bookman Old Style" pitchFamily="18" charset="0"/>
              </a:rPr>
              <a:t>. </a:t>
            </a:r>
            <a:r>
              <a:rPr lang="pt-BR" dirty="0">
                <a:latin typeface="Bookman Old Style" pitchFamily="18" charset="0"/>
              </a:rPr>
              <a:t>Não poderão disputar licitação ou participar da execução de contrato, direta ou indiretamente: </a:t>
            </a:r>
            <a:endParaRPr lang="pt-BR" dirty="0" smtClean="0">
              <a:latin typeface="Bookman Old Style" pitchFamily="18" charset="0"/>
            </a:endParaRPr>
          </a:p>
          <a:p>
            <a:pPr algn="just"/>
            <a:endParaRPr lang="pt-BR" dirty="0">
              <a:latin typeface="Bookman Old Style" pitchFamily="18" charset="0"/>
            </a:endParaRPr>
          </a:p>
          <a:p>
            <a:pPr algn="just"/>
            <a:r>
              <a:rPr lang="pt-BR" dirty="0">
                <a:latin typeface="Bookman Old Style" pitchFamily="18" charset="0"/>
              </a:rPr>
              <a:t>I - autor do anteprojeto, do projeto básico ou do projeto executivo, pessoa física ou jurídica, quando a licitação versar sobre obra, serviços ou fornecimento de bens a ele relacionados;</a:t>
            </a:r>
          </a:p>
        </p:txBody>
      </p:sp>
    </p:spTree>
    <p:extLst>
      <p:ext uri="{BB962C8B-B14F-4D97-AF65-F5344CB8AC3E}">
        <p14:creationId xmlns:p14="http://schemas.microsoft.com/office/powerpoint/2010/main" val="288481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pPr algn="just"/>
            <a:r>
              <a:rPr lang="pt-BR" dirty="0"/>
              <a:t>II - empresa, isoladamente ou em consórcio, responsável pela elaboração do projeto básico ou do projeto executivo, ou empresa da qual o autor do projeto seja </a:t>
            </a:r>
            <a:r>
              <a:rPr lang="pt-BR" u="sng" dirty="0"/>
              <a:t>dirigente, gerente, controlador, acionista ou detentor de mais de 5% (cinco por cento) do capital com direito a voto</a:t>
            </a:r>
            <a:r>
              <a:rPr lang="pt-BR" dirty="0"/>
              <a:t>, responsável técnico ou subcontratado, quando a licitação versar sobre obra, serviços ou fornecimento de bens a ela necessários;</a:t>
            </a:r>
          </a:p>
        </p:txBody>
      </p:sp>
    </p:spTree>
    <p:extLst>
      <p:ext uri="{BB962C8B-B14F-4D97-AF65-F5344CB8AC3E}">
        <p14:creationId xmlns:p14="http://schemas.microsoft.com/office/powerpoint/2010/main" val="35597288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pPr marL="0" indent="0" algn="just">
              <a:buNone/>
            </a:pPr>
            <a:endParaRPr lang="pt-BR" dirty="0" smtClean="0"/>
          </a:p>
          <a:p>
            <a:pPr algn="just"/>
            <a:r>
              <a:rPr lang="pt-BR" dirty="0">
                <a:latin typeface="Bookman Old Style" pitchFamily="18" charset="0"/>
              </a:rPr>
              <a:t>III - pessoa física ou jurídica que se encontre, ao tempo da licitação, impossibilitada de participar da licitação em decorrência de sanção que lhe foi imposta;</a:t>
            </a:r>
          </a:p>
        </p:txBody>
      </p:sp>
    </p:spTree>
    <p:extLst>
      <p:ext uri="{BB962C8B-B14F-4D97-AF65-F5344CB8AC3E}">
        <p14:creationId xmlns:p14="http://schemas.microsoft.com/office/powerpoint/2010/main" val="13541051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pPr marL="0" indent="0" algn="just">
              <a:buNone/>
            </a:pPr>
            <a:endParaRPr lang="pt-BR" dirty="0" smtClean="0"/>
          </a:p>
          <a:p>
            <a:pPr algn="just"/>
            <a:r>
              <a:rPr lang="pt-BR" dirty="0">
                <a:latin typeface="Bookman Old Style" pitchFamily="18" charset="0"/>
              </a:rPr>
              <a:t>IV - aquele que mantenha vínculo de natureza técnica, comercial, econômica, financeira, trabalhista ou civil com dirigente do órgão ou entidade contratante ou com agente público que desempenhe função na licitação ou atue na fiscalização ou na gestão do contrato, </a:t>
            </a:r>
            <a:r>
              <a:rPr lang="pt-BR" b="1" dirty="0">
                <a:latin typeface="Bookman Old Style" pitchFamily="18" charset="0"/>
              </a:rPr>
              <a:t>ou que deles seja cônjuge, companheiro</a:t>
            </a:r>
            <a:r>
              <a:rPr lang="pt-BR" dirty="0">
                <a:latin typeface="Bookman Old Style" pitchFamily="18" charset="0"/>
              </a:rPr>
              <a:t> </a:t>
            </a:r>
            <a:r>
              <a:rPr lang="pt-BR" b="1" dirty="0">
                <a:latin typeface="Bookman Old Style" pitchFamily="18" charset="0"/>
              </a:rPr>
              <a:t>ou parente em linha reta, colateral ou por afinidade</a:t>
            </a:r>
            <a:r>
              <a:rPr lang="pt-BR" dirty="0">
                <a:latin typeface="Bookman Old Style" pitchFamily="18" charset="0"/>
              </a:rPr>
              <a:t>, </a:t>
            </a:r>
            <a:r>
              <a:rPr lang="pt-BR" b="1" dirty="0">
                <a:latin typeface="Bookman Old Style" pitchFamily="18" charset="0"/>
              </a:rPr>
              <a:t>até o terceiro grau,</a:t>
            </a:r>
            <a:r>
              <a:rPr lang="pt-BR" dirty="0">
                <a:latin typeface="Bookman Old Style" pitchFamily="18" charset="0"/>
              </a:rPr>
              <a:t> devendo essa proibição constar expressamente do edital de licitação;</a:t>
            </a:r>
          </a:p>
        </p:txBody>
      </p:sp>
    </p:spTree>
    <p:extLst>
      <p:ext uri="{BB962C8B-B14F-4D97-AF65-F5344CB8AC3E}">
        <p14:creationId xmlns:p14="http://schemas.microsoft.com/office/powerpoint/2010/main" val="4796969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i="1" dirty="0">
                <a:latin typeface="Bookman Old Style" pitchFamily="18" charset="0"/>
              </a:rPr>
              <a:t>Nota do Prof. Noronha:</a:t>
            </a:r>
            <a:endParaRPr lang="pt-BR" dirty="0">
              <a:latin typeface="Bookman Old Style" pitchFamily="18" charset="0"/>
            </a:endParaRPr>
          </a:p>
          <a:p>
            <a:pPr marL="0" indent="0">
              <a:buNone/>
            </a:pPr>
            <a:endParaRPr lang="pt-BR" dirty="0">
              <a:latin typeface="Bookman Old Style" pitchFamily="18" charset="0"/>
            </a:endParaRPr>
          </a:p>
          <a:p>
            <a:r>
              <a:rPr lang="pt-BR" i="1" dirty="0" smtClean="0">
                <a:latin typeface="Bookman Old Style" pitchFamily="18" charset="0"/>
              </a:rPr>
              <a:t>Grau </a:t>
            </a:r>
            <a:r>
              <a:rPr lang="pt-BR" i="1" dirty="0">
                <a:latin typeface="Bookman Old Style" pitchFamily="18" charset="0"/>
              </a:rPr>
              <a:t>de parentesco Civil e até 3º. grau ficaria assim: </a:t>
            </a:r>
            <a:endParaRPr lang="pt-BR" dirty="0">
              <a:latin typeface="Bookman Old Style" pitchFamily="18" charset="0"/>
            </a:endParaRPr>
          </a:p>
          <a:p>
            <a:pPr marL="0" indent="0">
              <a:buNone/>
            </a:pPr>
            <a:endParaRPr lang="pt-BR" dirty="0">
              <a:latin typeface="Bookman Old Style" pitchFamily="18" charset="0"/>
            </a:endParaRPr>
          </a:p>
          <a:p>
            <a:pPr marL="0" indent="0">
              <a:buNone/>
            </a:pPr>
            <a:r>
              <a:rPr lang="pt-BR" i="1" dirty="0" smtClean="0">
                <a:latin typeface="Bookman Old Style" pitchFamily="18" charset="0"/>
              </a:rPr>
              <a:t>Esposo(a</a:t>
            </a:r>
            <a:r>
              <a:rPr lang="pt-BR" i="1" dirty="0">
                <a:latin typeface="Bookman Old Style" pitchFamily="18" charset="0"/>
              </a:rPr>
              <a:t>), Pai, Mãe, Filho(a), </a:t>
            </a:r>
            <a:r>
              <a:rPr lang="pt-BR" i="1" u="sng" dirty="0">
                <a:latin typeface="Bookman Old Style" pitchFamily="18" charset="0"/>
              </a:rPr>
              <a:t>Sogro</a:t>
            </a:r>
            <a:r>
              <a:rPr lang="pt-BR" i="1" dirty="0">
                <a:latin typeface="Bookman Old Style" pitchFamily="18" charset="0"/>
              </a:rPr>
              <a:t>(a), Avô (ó), Irmão(à), Cunhado(a), Neto(a), Tio(a), Bisavô (ó), Sobrinho(a) e Bisneto(a). </a:t>
            </a:r>
            <a:endParaRPr lang="pt-BR" dirty="0">
              <a:latin typeface="Bookman Old Style" pitchFamily="18" charset="0"/>
            </a:endParaRPr>
          </a:p>
          <a:p>
            <a:pPr algn="just"/>
            <a:endParaRPr lang="pt-BR" dirty="0"/>
          </a:p>
        </p:txBody>
      </p:sp>
    </p:spTree>
    <p:extLst>
      <p:ext uri="{BB962C8B-B14F-4D97-AF65-F5344CB8AC3E}">
        <p14:creationId xmlns:p14="http://schemas.microsoft.com/office/powerpoint/2010/main" val="317813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PARENTES EM LINHA RETA: </a:t>
            </a:r>
            <a:br>
              <a:rPr lang="pt-BR" dirty="0"/>
            </a:br>
            <a:endParaRPr lang="pt-BR" dirty="0"/>
          </a:p>
        </p:txBody>
      </p:sp>
      <p:sp>
        <p:nvSpPr>
          <p:cNvPr id="3" name="Espaço Reservado para Conteúdo 2"/>
          <p:cNvSpPr>
            <a:spLocks noGrp="1"/>
          </p:cNvSpPr>
          <p:nvPr>
            <p:ph sz="quarter" idx="1"/>
          </p:nvPr>
        </p:nvSpPr>
        <p:spPr/>
        <p:txBody>
          <a:bodyPr/>
          <a:lstStyle/>
          <a:p>
            <a:pPr marL="0" indent="0">
              <a:buNone/>
            </a:pPr>
            <a:endParaRPr lang="pt-BR" dirty="0" smtClean="0"/>
          </a:p>
          <a:p>
            <a:r>
              <a:rPr lang="pt-BR" b="1" dirty="0" smtClean="0"/>
              <a:t>Ascendente</a:t>
            </a:r>
            <a:r>
              <a:rPr lang="pt-BR" b="1" dirty="0"/>
              <a:t>: </a:t>
            </a:r>
            <a:r>
              <a:rPr lang="pt-BR" b="1" dirty="0" smtClean="0"/>
              <a:t>          </a:t>
            </a:r>
          </a:p>
          <a:p>
            <a:pPr marL="0" indent="0">
              <a:buNone/>
            </a:pPr>
            <a:r>
              <a:rPr lang="pt-BR" dirty="0" smtClean="0"/>
              <a:t>  </a:t>
            </a:r>
          </a:p>
          <a:p>
            <a:r>
              <a:rPr lang="pt-BR" dirty="0" smtClean="0"/>
              <a:t>1º </a:t>
            </a:r>
            <a:r>
              <a:rPr lang="pt-BR" dirty="0"/>
              <a:t>grau: pai e mãe </a:t>
            </a:r>
            <a:r>
              <a:rPr lang="pt-BR" dirty="0" smtClean="0"/>
              <a:t> </a:t>
            </a:r>
          </a:p>
          <a:p>
            <a:r>
              <a:rPr lang="pt-BR" dirty="0" smtClean="0"/>
              <a:t>2º </a:t>
            </a:r>
            <a:r>
              <a:rPr lang="pt-BR" dirty="0"/>
              <a:t>grau: avô e avó </a:t>
            </a:r>
            <a:r>
              <a:rPr lang="pt-BR" dirty="0" smtClean="0"/>
              <a:t> </a:t>
            </a:r>
          </a:p>
          <a:p>
            <a:r>
              <a:rPr lang="pt-BR" dirty="0" smtClean="0"/>
              <a:t>3º grau: bisavô e bisavó</a:t>
            </a:r>
            <a:endParaRPr lang="pt-BR" dirty="0"/>
          </a:p>
        </p:txBody>
      </p:sp>
    </p:spTree>
    <p:extLst>
      <p:ext uri="{BB962C8B-B14F-4D97-AF65-F5344CB8AC3E}">
        <p14:creationId xmlns:p14="http://schemas.microsoft.com/office/powerpoint/2010/main" val="1997406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t>Dec. Fed. </a:t>
            </a:r>
            <a:r>
              <a:rPr lang="pt-BR" sz="2800" dirty="0"/>
              <a:t>n</a:t>
            </a:r>
            <a:r>
              <a:rPr lang="pt-BR" dirty="0"/>
              <a:t>º 10.764 de 09/08/21 – Cria o Comitê Gestor da Rede Nacional de Contratações Públicas</a:t>
            </a:r>
            <a:r>
              <a:rPr lang="pt-BR" dirty="0" smtClean="0"/>
              <a:t>;</a:t>
            </a:r>
          </a:p>
          <a:p>
            <a:pPr marL="0" indent="0">
              <a:buNone/>
            </a:pPr>
            <a:endParaRPr lang="pt-BR" dirty="0"/>
          </a:p>
          <a:p>
            <a:r>
              <a:rPr lang="pt-BR" strike="sngStrike" dirty="0"/>
              <a:t>IN nº 72 de 12/08/21 – Estabelece Regras para valor estimado em  Obras e Serv. </a:t>
            </a:r>
            <a:r>
              <a:rPr lang="pt-BR" strike="sngStrike" dirty="0" err="1"/>
              <a:t>Engª</a:t>
            </a:r>
            <a:r>
              <a:rPr lang="pt-BR" strike="sngStrike" dirty="0"/>
              <a:t>. por Contratação </a:t>
            </a:r>
            <a:r>
              <a:rPr lang="pt-BR" strike="sngStrike" dirty="0" smtClean="0"/>
              <a:t>Direta </a:t>
            </a:r>
            <a:r>
              <a:rPr lang="pt-BR" dirty="0" smtClean="0"/>
              <a:t>   Revogada pela IN 91 de 16/12/22</a:t>
            </a:r>
            <a:endParaRPr lang="pt-BR" dirty="0"/>
          </a:p>
        </p:txBody>
      </p:sp>
    </p:spTree>
    <p:extLst>
      <p:ext uri="{BB962C8B-B14F-4D97-AF65-F5344CB8AC3E}">
        <p14:creationId xmlns:p14="http://schemas.microsoft.com/office/powerpoint/2010/main" val="37584129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b="1" dirty="0"/>
              <a:t>Descendente:  </a:t>
            </a:r>
            <a:endParaRPr lang="pt-BR" b="1" dirty="0" smtClean="0"/>
          </a:p>
          <a:p>
            <a:pPr marL="0" indent="0">
              <a:buNone/>
            </a:pPr>
            <a:endParaRPr lang="pt-BR" dirty="0" smtClean="0"/>
          </a:p>
          <a:p>
            <a:r>
              <a:rPr lang="pt-BR" dirty="0" smtClean="0"/>
              <a:t>1º </a:t>
            </a:r>
            <a:r>
              <a:rPr lang="pt-BR" dirty="0"/>
              <a:t>grau: filho e filha  </a:t>
            </a:r>
            <a:endParaRPr lang="pt-BR" dirty="0" smtClean="0"/>
          </a:p>
          <a:p>
            <a:r>
              <a:rPr lang="pt-BR" dirty="0" smtClean="0"/>
              <a:t>2º </a:t>
            </a:r>
            <a:r>
              <a:rPr lang="pt-BR" dirty="0"/>
              <a:t>grau: neto e neta  </a:t>
            </a:r>
            <a:endParaRPr lang="pt-BR" dirty="0" smtClean="0"/>
          </a:p>
          <a:p>
            <a:r>
              <a:rPr lang="pt-BR" dirty="0" smtClean="0"/>
              <a:t>3º </a:t>
            </a:r>
            <a:r>
              <a:rPr lang="pt-BR" dirty="0"/>
              <a:t>grau: bisneto e bisneta </a:t>
            </a:r>
          </a:p>
          <a:p>
            <a:endParaRPr lang="pt-BR" dirty="0"/>
          </a:p>
        </p:txBody>
      </p:sp>
    </p:spTree>
    <p:extLst>
      <p:ext uri="{BB962C8B-B14F-4D97-AF65-F5344CB8AC3E}">
        <p14:creationId xmlns:p14="http://schemas.microsoft.com/office/powerpoint/2010/main" val="275892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a:t>PARENTES EM LINHA COLATERAL:  </a:t>
            </a:r>
            <a:br>
              <a:rPr lang="pt-BR" sz="2800" dirty="0"/>
            </a:br>
            <a:r>
              <a:rPr lang="pt-BR" sz="2800" dirty="0"/>
              <a:t>PARENTES </a:t>
            </a:r>
          </a:p>
        </p:txBody>
      </p:sp>
      <p:sp>
        <p:nvSpPr>
          <p:cNvPr id="3" name="Espaço Reservado para Conteúdo 2"/>
          <p:cNvSpPr>
            <a:spLocks noGrp="1"/>
          </p:cNvSpPr>
          <p:nvPr>
            <p:ph sz="quarter" idx="1"/>
          </p:nvPr>
        </p:nvSpPr>
        <p:spPr/>
        <p:txBody>
          <a:bodyPr/>
          <a:lstStyle/>
          <a:p>
            <a:pPr marL="0" indent="0">
              <a:buNone/>
            </a:pPr>
            <a:endParaRPr lang="pt-BR" dirty="0" smtClean="0"/>
          </a:p>
          <a:p>
            <a:r>
              <a:rPr lang="pt-BR" dirty="0" smtClean="0"/>
              <a:t>2º </a:t>
            </a:r>
            <a:r>
              <a:rPr lang="pt-BR" dirty="0"/>
              <a:t>grau: irmão e irmã  </a:t>
            </a:r>
            <a:endParaRPr lang="pt-BR" dirty="0" smtClean="0"/>
          </a:p>
          <a:p>
            <a:r>
              <a:rPr lang="pt-BR" dirty="0" smtClean="0"/>
              <a:t>3º </a:t>
            </a:r>
            <a:r>
              <a:rPr lang="pt-BR" dirty="0"/>
              <a:t>grau: tio e tia, sobrinho e sobrinha. </a:t>
            </a:r>
          </a:p>
        </p:txBody>
      </p:sp>
    </p:spTree>
    <p:extLst>
      <p:ext uri="{BB962C8B-B14F-4D97-AF65-F5344CB8AC3E}">
        <p14:creationId xmlns:p14="http://schemas.microsoft.com/office/powerpoint/2010/main" val="123034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PARENTES  POR AFINIDADE</a:t>
            </a:r>
          </a:p>
        </p:txBody>
      </p:sp>
      <p:sp>
        <p:nvSpPr>
          <p:cNvPr id="3" name="Espaço Reservado para Conteúdo 2"/>
          <p:cNvSpPr>
            <a:spLocks noGrp="1"/>
          </p:cNvSpPr>
          <p:nvPr>
            <p:ph sz="quarter" idx="1"/>
          </p:nvPr>
        </p:nvSpPr>
        <p:spPr/>
        <p:txBody>
          <a:bodyPr/>
          <a:lstStyle/>
          <a:p>
            <a:r>
              <a:rPr lang="pt-BR" dirty="0" smtClean="0"/>
              <a:t>1) Parentes </a:t>
            </a:r>
            <a:r>
              <a:rPr lang="pt-BR" dirty="0"/>
              <a:t>exclusivamente do cônjuge ou companheiro(a) em linha reta: </a:t>
            </a:r>
            <a:endParaRPr lang="pt-BR" dirty="0" smtClean="0"/>
          </a:p>
          <a:p>
            <a:pPr marL="0" indent="0">
              <a:buNone/>
            </a:pPr>
            <a:endParaRPr lang="pt-BR" dirty="0" smtClean="0"/>
          </a:p>
          <a:p>
            <a:r>
              <a:rPr lang="pt-BR" dirty="0"/>
              <a:t>Ascendente:  </a:t>
            </a:r>
            <a:endParaRPr lang="pt-BR" dirty="0" smtClean="0"/>
          </a:p>
          <a:p>
            <a:r>
              <a:rPr lang="pt-BR" dirty="0" smtClean="0"/>
              <a:t>1º </a:t>
            </a:r>
            <a:r>
              <a:rPr lang="pt-BR" dirty="0"/>
              <a:t>grau: pai e mãe  </a:t>
            </a:r>
            <a:endParaRPr lang="pt-BR" dirty="0" smtClean="0"/>
          </a:p>
          <a:p>
            <a:r>
              <a:rPr lang="pt-BR" dirty="0" smtClean="0"/>
              <a:t>2º </a:t>
            </a:r>
            <a:r>
              <a:rPr lang="pt-BR" dirty="0"/>
              <a:t>grau: avô e avó  </a:t>
            </a:r>
            <a:endParaRPr lang="pt-BR" dirty="0" smtClean="0"/>
          </a:p>
          <a:p>
            <a:r>
              <a:rPr lang="pt-BR" dirty="0" smtClean="0"/>
              <a:t>3º </a:t>
            </a:r>
            <a:r>
              <a:rPr lang="pt-BR" dirty="0"/>
              <a:t>grau: bisavô e bisavó </a:t>
            </a:r>
          </a:p>
        </p:txBody>
      </p:sp>
    </p:spTree>
    <p:extLst>
      <p:ext uri="{BB962C8B-B14F-4D97-AF65-F5344CB8AC3E}">
        <p14:creationId xmlns:p14="http://schemas.microsoft.com/office/powerpoint/2010/main" val="140634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pPr marL="0" indent="0">
              <a:buNone/>
            </a:pPr>
            <a:endParaRPr lang="pt-BR" dirty="0" smtClean="0"/>
          </a:p>
          <a:p>
            <a:r>
              <a:rPr lang="pt-BR" b="1" dirty="0" smtClean="0"/>
              <a:t>Descendente</a:t>
            </a:r>
            <a:r>
              <a:rPr lang="pt-BR" b="1" dirty="0"/>
              <a:t>:  </a:t>
            </a:r>
            <a:endParaRPr lang="pt-BR" b="1" dirty="0" smtClean="0"/>
          </a:p>
          <a:p>
            <a:r>
              <a:rPr lang="pt-BR" dirty="0" smtClean="0"/>
              <a:t>1º </a:t>
            </a:r>
            <a:r>
              <a:rPr lang="pt-BR" dirty="0"/>
              <a:t>grau: filho e filha  </a:t>
            </a:r>
            <a:endParaRPr lang="pt-BR" dirty="0" smtClean="0"/>
          </a:p>
          <a:p>
            <a:r>
              <a:rPr lang="pt-BR" dirty="0" smtClean="0"/>
              <a:t>2º </a:t>
            </a:r>
            <a:r>
              <a:rPr lang="pt-BR" dirty="0"/>
              <a:t>grau: neto e neta  </a:t>
            </a:r>
            <a:endParaRPr lang="pt-BR" dirty="0" smtClean="0"/>
          </a:p>
          <a:p>
            <a:r>
              <a:rPr lang="pt-BR" dirty="0" smtClean="0"/>
              <a:t>3º </a:t>
            </a:r>
            <a:r>
              <a:rPr lang="pt-BR" dirty="0"/>
              <a:t>grau: bisneto e bisneta. </a:t>
            </a:r>
          </a:p>
        </p:txBody>
      </p:sp>
    </p:spTree>
    <p:extLst>
      <p:ext uri="{BB962C8B-B14F-4D97-AF65-F5344CB8AC3E}">
        <p14:creationId xmlns:p14="http://schemas.microsoft.com/office/powerpoint/2010/main" val="400914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smtClean="0"/>
              <a:t>2) </a:t>
            </a:r>
            <a:r>
              <a:rPr lang="pt-BR" dirty="0"/>
              <a:t>Parentes exclusivamente do cônjuge ou companheiro (a) em linha colateral</a:t>
            </a:r>
            <a:r>
              <a:rPr lang="pt-BR" dirty="0" smtClean="0"/>
              <a:t>:</a:t>
            </a:r>
          </a:p>
          <a:p>
            <a:pPr marL="0" indent="0">
              <a:buNone/>
            </a:pPr>
            <a:endParaRPr lang="pt-BR" dirty="0" smtClean="0"/>
          </a:p>
          <a:p>
            <a:pPr marL="0" indent="0">
              <a:buNone/>
            </a:pPr>
            <a:r>
              <a:rPr lang="pt-BR" dirty="0"/>
              <a:t>2º grau: irmãos e irmãs  </a:t>
            </a:r>
            <a:endParaRPr lang="pt-BR" dirty="0" smtClean="0"/>
          </a:p>
          <a:p>
            <a:pPr marL="0" indent="0">
              <a:buNone/>
            </a:pPr>
            <a:r>
              <a:rPr lang="pt-BR" dirty="0" smtClean="0"/>
              <a:t>3º </a:t>
            </a:r>
            <a:r>
              <a:rPr lang="pt-BR" dirty="0"/>
              <a:t>grau: tio e tia, sobrinho e sobrinha.</a:t>
            </a:r>
          </a:p>
          <a:p>
            <a:endParaRPr lang="pt-BR" dirty="0"/>
          </a:p>
        </p:txBody>
      </p:sp>
    </p:spTree>
    <p:extLst>
      <p:ext uri="{BB962C8B-B14F-4D97-AF65-F5344CB8AC3E}">
        <p14:creationId xmlns:p14="http://schemas.microsoft.com/office/powerpoint/2010/main" val="163941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a:bodyPr>
          <a:lstStyle/>
          <a:p>
            <a:r>
              <a:rPr lang="pt-BR" dirty="0">
                <a:latin typeface="Bookman Old Style" pitchFamily="18" charset="0"/>
              </a:rPr>
              <a:t>V - empresas controladoras, controladas ou coligadas, nos termos da </a:t>
            </a:r>
            <a:r>
              <a:rPr lang="pt-BR" dirty="0">
                <a:latin typeface="Bookman Old Style" pitchFamily="18" charset="0"/>
                <a:hlinkClick r:id="rId2"/>
              </a:rPr>
              <a:t>Lei nº 6.404, de 15 de dezembro de 1976</a:t>
            </a:r>
            <a:r>
              <a:rPr lang="pt-BR" dirty="0">
                <a:latin typeface="Bookman Old Style" pitchFamily="18" charset="0"/>
              </a:rPr>
              <a:t> </a:t>
            </a:r>
            <a:r>
              <a:rPr lang="pt-BR" sz="2200" dirty="0">
                <a:latin typeface="Bookman Old Style" pitchFamily="18" charset="0"/>
              </a:rPr>
              <a:t>(sociedade Anônima), </a:t>
            </a:r>
            <a:r>
              <a:rPr lang="pt-BR" dirty="0">
                <a:latin typeface="Bookman Old Style" pitchFamily="18" charset="0"/>
              </a:rPr>
              <a:t>concorrendo entre si;</a:t>
            </a:r>
          </a:p>
          <a:p>
            <a:r>
              <a:rPr lang="pt-BR" dirty="0">
                <a:latin typeface="Bookman Old Style" pitchFamily="18" charset="0"/>
              </a:rPr>
              <a:t>VI - pessoa física ou jurídica que, nos 5 (cinco) anos anteriores à divulgação do edital, </a:t>
            </a:r>
            <a:r>
              <a:rPr lang="pt-BR" b="1" dirty="0">
                <a:latin typeface="Bookman Old Style" pitchFamily="18" charset="0"/>
              </a:rPr>
              <a:t>tenha sido condenada judicialmente, com trânsito em julgado</a:t>
            </a:r>
            <a:r>
              <a:rPr lang="pt-BR" dirty="0">
                <a:latin typeface="Bookman Old Style" pitchFamily="18" charset="0"/>
              </a:rPr>
              <a:t>, </a:t>
            </a:r>
            <a:r>
              <a:rPr lang="pt-BR" u="sng" dirty="0">
                <a:latin typeface="Bookman Old Style" pitchFamily="18" charset="0"/>
              </a:rPr>
              <a:t>por exploração de trabalho infantil, por submissão de trabalhadores a condições análogas às de escravo ou por contratação de adolescentes nos casos vedados pela legislação trabalhista.</a:t>
            </a:r>
          </a:p>
          <a:p>
            <a:endParaRPr lang="pt-BR" dirty="0"/>
          </a:p>
        </p:txBody>
      </p:sp>
    </p:spTree>
    <p:extLst>
      <p:ext uri="{BB962C8B-B14F-4D97-AF65-F5344CB8AC3E}">
        <p14:creationId xmlns:p14="http://schemas.microsoft.com/office/powerpoint/2010/main" val="1856961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pPr algn="just"/>
            <a:r>
              <a:rPr lang="pt-BR" dirty="0">
                <a:latin typeface="Bookman Old Style" pitchFamily="18" charset="0"/>
              </a:rPr>
              <a:t>§ 1º O impedimento de que trata o inciso III do </a:t>
            </a:r>
            <a:r>
              <a:rPr lang="pt-BR" b="1" dirty="0" smtClean="0">
                <a:latin typeface="Bookman Old Style" pitchFamily="18" charset="0"/>
              </a:rPr>
              <a:t>caput </a:t>
            </a:r>
            <a:r>
              <a:rPr lang="pt-BR" sz="1800" dirty="0" smtClean="0">
                <a:latin typeface="Bookman Old Style" pitchFamily="18" charset="0"/>
              </a:rPr>
              <a:t>(impedimento de participar de licitação)</a:t>
            </a:r>
            <a:r>
              <a:rPr lang="pt-BR" dirty="0">
                <a:latin typeface="Bookman Old Style" pitchFamily="18" charset="0"/>
              </a:rPr>
              <a:t> deste artigo será também aplicado ao licitante que atue em substituição a outra pessoa, física ou jurídica, com o intuito de burlar a efetividade da sanção a ela aplicada, inclusive a sua controladora, controlada ou coligada, desde que devidamente comprovado o ilícito ou a utilização fraudulenta da personalidade jurídica do licitante.</a:t>
            </a:r>
          </a:p>
        </p:txBody>
      </p:sp>
    </p:spTree>
    <p:extLst>
      <p:ext uri="{BB962C8B-B14F-4D97-AF65-F5344CB8AC3E}">
        <p14:creationId xmlns:p14="http://schemas.microsoft.com/office/powerpoint/2010/main" val="40656821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pPr algn="just"/>
            <a:r>
              <a:rPr lang="pt-BR" dirty="0">
                <a:latin typeface="Bookman Old Style" pitchFamily="18" charset="0"/>
              </a:rPr>
              <a:t>§ 2º A critério da Administração e exclusivamente a seu serviço, </a:t>
            </a:r>
            <a:r>
              <a:rPr lang="pt-BR" u="sng" dirty="0">
                <a:latin typeface="Bookman Old Style" pitchFamily="18" charset="0"/>
              </a:rPr>
              <a:t>o autor dos projetos e a empresa a que se referem os incisos I e II do </a:t>
            </a:r>
            <a:r>
              <a:rPr lang="pt-BR" b="1" u="sng" dirty="0">
                <a:latin typeface="Bookman Old Style" pitchFamily="18" charset="0"/>
              </a:rPr>
              <a:t>caput</a:t>
            </a:r>
            <a:r>
              <a:rPr lang="pt-BR" u="sng" dirty="0">
                <a:latin typeface="Bookman Old Style" pitchFamily="18" charset="0"/>
              </a:rPr>
              <a:t> deste artigo </a:t>
            </a:r>
            <a:r>
              <a:rPr lang="pt-BR" b="1" dirty="0">
                <a:latin typeface="Bookman Old Style" pitchFamily="18" charset="0"/>
              </a:rPr>
              <a:t>poderão participar no apoio das atividades de planejamento da contratação,</a:t>
            </a:r>
            <a:r>
              <a:rPr lang="pt-BR" dirty="0">
                <a:latin typeface="Bookman Old Style" pitchFamily="18" charset="0"/>
              </a:rPr>
              <a:t> de execução da licitação ou de gestão do contrato, desde que sob supervisão exclusiva de agentes públicos do órgão ou entidade.</a:t>
            </a:r>
          </a:p>
        </p:txBody>
      </p:sp>
    </p:spTree>
    <p:extLst>
      <p:ext uri="{BB962C8B-B14F-4D97-AF65-F5344CB8AC3E}">
        <p14:creationId xmlns:p14="http://schemas.microsoft.com/office/powerpoint/2010/main" val="8052834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pPr algn="just"/>
            <a:r>
              <a:rPr lang="pt-BR" dirty="0">
                <a:latin typeface="Bookman Old Style" pitchFamily="18" charset="0"/>
              </a:rPr>
              <a:t>§ 3º Equiparam-se aos autores do projeto as empresas integrantes do mesmo </a:t>
            </a:r>
            <a:r>
              <a:rPr lang="pt-BR" dirty="0" smtClean="0">
                <a:latin typeface="Bookman Old Style" pitchFamily="18" charset="0"/>
              </a:rPr>
              <a:t>grupo econômico</a:t>
            </a:r>
            <a:r>
              <a:rPr lang="pt-BR" dirty="0">
                <a:latin typeface="Bookman Old Style" pitchFamily="18" charset="0"/>
              </a:rPr>
              <a:t>. </a:t>
            </a:r>
            <a:endParaRPr lang="pt-BR" dirty="0" smtClean="0">
              <a:latin typeface="Bookman Old Style" pitchFamily="18" charset="0"/>
            </a:endParaRPr>
          </a:p>
          <a:p>
            <a:pPr algn="just"/>
            <a:endParaRPr lang="pt-BR" dirty="0">
              <a:latin typeface="Bookman Old Style" pitchFamily="18" charset="0"/>
            </a:endParaRPr>
          </a:p>
          <a:p>
            <a:pPr algn="just"/>
            <a:r>
              <a:rPr lang="pt-BR" dirty="0">
                <a:latin typeface="Bookman Old Style" pitchFamily="18" charset="0"/>
              </a:rPr>
              <a:t>§ 4º O disposto neste artigo não impede a licitação ou a contratação de obra ou serviço </a:t>
            </a:r>
            <a:r>
              <a:rPr lang="pt-BR" u="sng" dirty="0">
                <a:latin typeface="Bookman Old Style" pitchFamily="18" charset="0"/>
              </a:rPr>
              <a:t>que inclua como encargo do contratado a elaboração do projeto básico e do projeto executivo</a:t>
            </a:r>
            <a:r>
              <a:rPr lang="pt-BR" dirty="0">
                <a:latin typeface="Bookman Old Style" pitchFamily="18" charset="0"/>
              </a:rPr>
              <a:t>, </a:t>
            </a:r>
            <a:r>
              <a:rPr lang="pt-BR" b="1" dirty="0">
                <a:latin typeface="Bookman Old Style" pitchFamily="18" charset="0"/>
              </a:rPr>
              <a:t>nas contratações integradas</a:t>
            </a:r>
            <a:r>
              <a:rPr lang="pt-BR" dirty="0">
                <a:latin typeface="Bookman Old Style" pitchFamily="18" charset="0"/>
              </a:rPr>
              <a:t>, e do projeto executivo, nos demais regimes de execução.</a:t>
            </a:r>
          </a:p>
        </p:txBody>
      </p:sp>
    </p:spTree>
    <p:extLst>
      <p:ext uri="{BB962C8B-B14F-4D97-AF65-F5344CB8AC3E}">
        <p14:creationId xmlns:p14="http://schemas.microsoft.com/office/powerpoint/2010/main" val="329609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5º Em licitações e contratações realizadas no âmbito de projetos e programas parcialmente financiados </a:t>
            </a:r>
            <a:r>
              <a:rPr lang="pt-BR" b="1" dirty="0">
                <a:latin typeface="Bookman Old Style" pitchFamily="18" charset="0"/>
              </a:rPr>
              <a:t>por agência oficial de cooperação estrangeira ou por organismo financeiro internacional </a:t>
            </a:r>
            <a:r>
              <a:rPr lang="pt-BR" dirty="0">
                <a:latin typeface="Bookman Old Style" pitchFamily="18" charset="0"/>
              </a:rPr>
              <a:t>com recursos do financiamento ou da contrapartida nacional, não poderá participar pessoa física ou jurídica que integre o rol de pessoas sancionadas por essas entidades ou que seja declarada inidônea nos termos desta Lei.</a:t>
            </a:r>
          </a:p>
        </p:txBody>
      </p:sp>
    </p:spTree>
    <p:extLst>
      <p:ext uri="{BB962C8B-B14F-4D97-AF65-F5344CB8AC3E}">
        <p14:creationId xmlns:p14="http://schemas.microsoft.com/office/powerpoint/2010/main" val="1225722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smtClean="0"/>
              <a:t>IN nº 75 de 13/08/21 – Designação e Atuação de Gestores e Fiscais de Contratos;</a:t>
            </a:r>
          </a:p>
          <a:p>
            <a:pPr marL="0" indent="0">
              <a:buNone/>
            </a:pPr>
            <a:endParaRPr lang="pt-BR" dirty="0" smtClean="0"/>
          </a:p>
          <a:p>
            <a:r>
              <a:rPr lang="pt-BR" dirty="0" smtClean="0"/>
              <a:t>Dec. Fed. nº 10.818 de 27/09/21 – Bens Comuns e bens de Luxo;</a:t>
            </a:r>
          </a:p>
          <a:p>
            <a:pPr marL="0" indent="0">
              <a:buNone/>
            </a:pPr>
            <a:endParaRPr lang="pt-BR" dirty="0" smtClean="0"/>
          </a:p>
          <a:p>
            <a:r>
              <a:rPr lang="pt-BR" dirty="0" smtClean="0"/>
              <a:t>IN nº 116 de 21/12/21 – Participação de Pessoas Físicas em Contratações Públicas;</a:t>
            </a:r>
          </a:p>
        </p:txBody>
      </p:sp>
    </p:spTree>
    <p:extLst>
      <p:ext uri="{BB962C8B-B14F-4D97-AF65-F5344CB8AC3E}">
        <p14:creationId xmlns:p14="http://schemas.microsoft.com/office/powerpoint/2010/main" val="3420439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b="1" dirty="0"/>
              <a:t>Art. </a:t>
            </a:r>
            <a:r>
              <a:rPr lang="pt-BR" sz="2800" b="1" dirty="0" smtClean="0"/>
              <a:t>17</a:t>
            </a:r>
            <a:r>
              <a:rPr lang="pt-BR" sz="2800" dirty="0" smtClean="0"/>
              <a:t>. </a:t>
            </a:r>
            <a:r>
              <a:rPr lang="pt-BR" sz="2800" dirty="0"/>
              <a:t>O processo de licitação observará as seguintes </a:t>
            </a:r>
            <a:r>
              <a:rPr lang="pt-BR" sz="2800" b="1" u="sng" dirty="0"/>
              <a:t>fases</a:t>
            </a:r>
            <a:r>
              <a:rPr lang="pt-BR" sz="2800" dirty="0"/>
              <a:t>, em sequência: </a:t>
            </a:r>
          </a:p>
        </p:txBody>
      </p:sp>
      <p:sp>
        <p:nvSpPr>
          <p:cNvPr id="3" name="Espaço Reservado para Conteúdo 2"/>
          <p:cNvSpPr>
            <a:spLocks noGrp="1"/>
          </p:cNvSpPr>
          <p:nvPr>
            <p:ph sz="quarter" idx="1"/>
          </p:nvPr>
        </p:nvSpPr>
        <p:spPr/>
        <p:txBody>
          <a:bodyPr/>
          <a:lstStyle/>
          <a:p>
            <a:r>
              <a:rPr lang="pt-BR" dirty="0"/>
              <a:t>I – preparatória; </a:t>
            </a:r>
          </a:p>
          <a:p>
            <a:r>
              <a:rPr lang="pt-BR" dirty="0"/>
              <a:t>II – </a:t>
            </a:r>
            <a:r>
              <a:rPr lang="pt-BR" dirty="0" smtClean="0"/>
              <a:t>de publicação </a:t>
            </a:r>
            <a:r>
              <a:rPr lang="pt-BR" dirty="0"/>
              <a:t>do edital de licitação; </a:t>
            </a:r>
          </a:p>
          <a:p>
            <a:r>
              <a:rPr lang="pt-BR" dirty="0"/>
              <a:t>III – </a:t>
            </a:r>
            <a:r>
              <a:rPr lang="pt-BR" dirty="0" smtClean="0"/>
              <a:t>de apresentação </a:t>
            </a:r>
            <a:r>
              <a:rPr lang="pt-BR" dirty="0"/>
              <a:t>de propostas e lances, quando for o caso; </a:t>
            </a:r>
          </a:p>
          <a:p>
            <a:r>
              <a:rPr lang="pt-BR" dirty="0"/>
              <a:t>IV – </a:t>
            </a:r>
            <a:r>
              <a:rPr lang="pt-BR" dirty="0" smtClean="0"/>
              <a:t>de julgamento</a:t>
            </a:r>
            <a:r>
              <a:rPr lang="pt-BR" dirty="0"/>
              <a:t>; </a:t>
            </a:r>
          </a:p>
          <a:p>
            <a:r>
              <a:rPr lang="pt-BR" dirty="0"/>
              <a:t>V – </a:t>
            </a:r>
            <a:r>
              <a:rPr lang="pt-BR" dirty="0" smtClean="0"/>
              <a:t>de habilitação</a:t>
            </a:r>
            <a:r>
              <a:rPr lang="pt-BR" dirty="0"/>
              <a:t>; </a:t>
            </a:r>
          </a:p>
          <a:p>
            <a:r>
              <a:rPr lang="pt-BR" dirty="0"/>
              <a:t>VI – </a:t>
            </a:r>
            <a:r>
              <a:rPr lang="pt-BR" dirty="0" smtClean="0"/>
              <a:t>recursal</a:t>
            </a:r>
            <a:r>
              <a:rPr lang="pt-BR" dirty="0"/>
              <a:t>; </a:t>
            </a:r>
          </a:p>
          <a:p>
            <a:r>
              <a:rPr lang="pt-BR" dirty="0"/>
              <a:t>VII – </a:t>
            </a:r>
            <a:r>
              <a:rPr lang="pt-BR" dirty="0" smtClean="0"/>
              <a:t>de homologação</a:t>
            </a:r>
            <a:r>
              <a:rPr lang="pt-BR" dirty="0"/>
              <a:t>. </a:t>
            </a:r>
          </a:p>
        </p:txBody>
      </p:sp>
    </p:spTree>
    <p:extLst>
      <p:ext uri="{BB962C8B-B14F-4D97-AF65-F5344CB8AC3E}">
        <p14:creationId xmlns:p14="http://schemas.microsoft.com/office/powerpoint/2010/main" val="321902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endParaRPr lang="pt-BR" dirty="0"/>
          </a:p>
        </p:txBody>
      </p:sp>
      <p:sp>
        <p:nvSpPr>
          <p:cNvPr id="3" name="Espaço Reservado para Conteúdo 2"/>
          <p:cNvSpPr>
            <a:spLocks noGrp="1"/>
          </p:cNvSpPr>
          <p:nvPr>
            <p:ph sz="quarter" idx="1"/>
          </p:nvPr>
        </p:nvSpPr>
        <p:spPr/>
        <p:txBody>
          <a:bodyPr/>
          <a:lstStyle/>
          <a:p>
            <a:pPr marL="0" indent="0">
              <a:buNone/>
            </a:pPr>
            <a:endParaRPr lang="pt-BR" dirty="0" smtClean="0"/>
          </a:p>
          <a:p>
            <a:pPr algn="just"/>
            <a:r>
              <a:rPr lang="pt-BR" dirty="0" smtClean="0">
                <a:latin typeface="Bookman Old Style" pitchFamily="18" charset="0"/>
              </a:rPr>
              <a:t>§ </a:t>
            </a:r>
            <a:r>
              <a:rPr lang="pt-BR" dirty="0">
                <a:latin typeface="Bookman Old Style" pitchFamily="18" charset="0"/>
              </a:rPr>
              <a:t>1º A fase de que trata o inciso V do </a:t>
            </a:r>
            <a:r>
              <a:rPr lang="pt-BR" b="1" dirty="0" smtClean="0">
                <a:latin typeface="Bookman Old Style" pitchFamily="18" charset="0"/>
              </a:rPr>
              <a:t>caput </a:t>
            </a:r>
            <a:r>
              <a:rPr lang="pt-BR" sz="2000" dirty="0" smtClean="0">
                <a:latin typeface="Bookman Old Style" pitchFamily="18" charset="0"/>
              </a:rPr>
              <a:t>(habilitação) </a:t>
            </a:r>
            <a:r>
              <a:rPr lang="pt-BR" dirty="0">
                <a:latin typeface="Bookman Old Style" pitchFamily="18" charset="0"/>
              </a:rPr>
              <a:t>poderá, mediante ato motivado com explicitação dos benefícios decorrentes, anteceder as referidas nos incisos </a:t>
            </a:r>
            <a:r>
              <a:rPr lang="pt-BR" dirty="0" smtClean="0">
                <a:latin typeface="Bookman Old Style" pitchFamily="18" charset="0"/>
              </a:rPr>
              <a:t>III </a:t>
            </a:r>
            <a:r>
              <a:rPr lang="pt-BR" b="1" dirty="0" smtClean="0">
                <a:solidFill>
                  <a:srgbClr val="FF0000"/>
                </a:solidFill>
                <a:latin typeface="Bookman Old Style" pitchFamily="18" charset="0"/>
              </a:rPr>
              <a:t>(apresentação de propostas e lances)</a:t>
            </a:r>
            <a:r>
              <a:rPr lang="pt-BR" dirty="0" smtClean="0">
                <a:latin typeface="Bookman Old Style" pitchFamily="18" charset="0"/>
              </a:rPr>
              <a:t> </a:t>
            </a:r>
            <a:r>
              <a:rPr lang="pt-BR" dirty="0">
                <a:latin typeface="Bookman Old Style" pitchFamily="18" charset="0"/>
              </a:rPr>
              <a:t>e IV </a:t>
            </a:r>
            <a:r>
              <a:rPr lang="pt-BR" b="1" dirty="0" smtClean="0">
                <a:solidFill>
                  <a:srgbClr val="FF0000"/>
                </a:solidFill>
                <a:latin typeface="Bookman Old Style" pitchFamily="18" charset="0"/>
              </a:rPr>
              <a:t>(julgamento)</a:t>
            </a:r>
            <a:r>
              <a:rPr lang="pt-BR" dirty="0" smtClean="0">
                <a:latin typeface="Bookman Old Style" pitchFamily="18" charset="0"/>
              </a:rPr>
              <a:t> do </a:t>
            </a:r>
            <a:r>
              <a:rPr lang="pt-BR" b="1" dirty="0">
                <a:latin typeface="Bookman Old Style" pitchFamily="18" charset="0"/>
              </a:rPr>
              <a:t>caput</a:t>
            </a:r>
            <a:r>
              <a:rPr lang="pt-BR" dirty="0">
                <a:latin typeface="Bookman Old Style" pitchFamily="18" charset="0"/>
              </a:rPr>
              <a:t>, desde que expressamente previsto no edital de licitação. </a:t>
            </a:r>
          </a:p>
        </p:txBody>
      </p:sp>
    </p:spTree>
    <p:extLst>
      <p:ext uri="{BB962C8B-B14F-4D97-AF65-F5344CB8AC3E}">
        <p14:creationId xmlns:p14="http://schemas.microsoft.com/office/powerpoint/2010/main" val="27107799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2º </a:t>
            </a:r>
            <a:r>
              <a:rPr lang="pt-BR" b="1" u="sng" dirty="0">
                <a:latin typeface="Bookman Old Style" pitchFamily="18" charset="0"/>
              </a:rPr>
              <a:t>As licitações serão realizadas preferencialmente sob a forma eletrônica</a:t>
            </a:r>
            <a:r>
              <a:rPr lang="pt-BR" dirty="0">
                <a:latin typeface="Bookman Old Style" pitchFamily="18" charset="0"/>
              </a:rPr>
              <a:t>, admitida a utilização da forma presencial, desde que motivada, </a:t>
            </a:r>
            <a:r>
              <a:rPr lang="pt-BR" u="sng" dirty="0">
                <a:latin typeface="Bookman Old Style" pitchFamily="18" charset="0"/>
              </a:rPr>
              <a:t>devendo a sessão pública ser registrada em ata e gravada em áudio e vídeo.</a:t>
            </a:r>
          </a:p>
        </p:txBody>
      </p:sp>
    </p:spTree>
    <p:extLst>
      <p:ext uri="{BB962C8B-B14F-4D97-AF65-F5344CB8AC3E}">
        <p14:creationId xmlns:p14="http://schemas.microsoft.com/office/powerpoint/2010/main" val="6442946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r>
              <a:rPr lang="pt-BR" dirty="0">
                <a:latin typeface="Bookman Old Style" pitchFamily="18" charset="0"/>
              </a:rPr>
              <a:t>§ 3º Desde que previsto no edital, na fase a que se refere o inciso IV do </a:t>
            </a:r>
            <a:r>
              <a:rPr lang="pt-BR" b="1" dirty="0">
                <a:latin typeface="Bookman Old Style" pitchFamily="18" charset="0"/>
              </a:rPr>
              <a:t>caput</a:t>
            </a:r>
            <a:r>
              <a:rPr lang="pt-BR" dirty="0">
                <a:latin typeface="Bookman Old Style" pitchFamily="18" charset="0"/>
              </a:rPr>
              <a:t> deste </a:t>
            </a:r>
            <a:r>
              <a:rPr lang="pt-BR" dirty="0" smtClean="0">
                <a:latin typeface="Bookman Old Style" pitchFamily="18" charset="0"/>
              </a:rPr>
              <a:t>artigo </a:t>
            </a:r>
            <a:r>
              <a:rPr lang="pt-BR" sz="2000" dirty="0" smtClean="0">
                <a:latin typeface="Bookman Old Style" pitchFamily="18" charset="0"/>
              </a:rPr>
              <a:t>(julgamento)</a:t>
            </a:r>
            <a:r>
              <a:rPr lang="pt-BR" dirty="0" smtClean="0">
                <a:latin typeface="Bookman Old Style" pitchFamily="18" charset="0"/>
              </a:rPr>
              <a:t>, </a:t>
            </a:r>
            <a:r>
              <a:rPr lang="pt-BR" dirty="0">
                <a:latin typeface="Bookman Old Style" pitchFamily="18" charset="0"/>
              </a:rPr>
              <a:t>o órgão ou entidade licitante poderá, em relação ao licitante provisoriamente vencedor, </a:t>
            </a:r>
            <a:r>
              <a:rPr lang="pt-BR" b="1" u="sng" dirty="0">
                <a:latin typeface="Bookman Old Style" pitchFamily="18" charset="0"/>
              </a:rPr>
              <a:t>realizar análise e avaliação da conformidade da proposta, mediante homologação de amostras, exame de conformidade e prova de conceito</a:t>
            </a:r>
            <a:r>
              <a:rPr lang="pt-BR" dirty="0">
                <a:latin typeface="Bookman Old Style" pitchFamily="18" charset="0"/>
              </a:rPr>
              <a:t>, entre outros testes de interesse da Administração, de modo a comprovar sua aderência às especificações definidas no termo de referência ou no projeto básico.</a:t>
            </a:r>
          </a:p>
        </p:txBody>
      </p:sp>
    </p:spTree>
    <p:extLst>
      <p:ext uri="{BB962C8B-B14F-4D97-AF65-F5344CB8AC3E}">
        <p14:creationId xmlns:p14="http://schemas.microsoft.com/office/powerpoint/2010/main" val="21916198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10000"/>
          </a:bodyPr>
          <a:lstStyle/>
          <a:p>
            <a:r>
              <a:rPr lang="pt-BR" dirty="0">
                <a:latin typeface="Bookman Old Style" pitchFamily="18" charset="0"/>
              </a:rPr>
              <a:t>§ 4º Nos procedimentos realizados por meio eletrônico, a Administração poderá determinar, como condição de validade e eficácia, </a:t>
            </a:r>
            <a:r>
              <a:rPr lang="pt-BR" u="sng" dirty="0">
                <a:latin typeface="Bookman Old Style" pitchFamily="18" charset="0"/>
              </a:rPr>
              <a:t>que os licitantes pratiquem seus atos em formato eletrônico.</a:t>
            </a:r>
          </a:p>
          <a:p>
            <a:endParaRPr lang="pt-BR" dirty="0">
              <a:latin typeface="Bookman Old Style" pitchFamily="18" charset="0"/>
            </a:endParaRPr>
          </a:p>
          <a:p>
            <a:r>
              <a:rPr lang="pt-BR" dirty="0">
                <a:latin typeface="Bookman Old Style" pitchFamily="18" charset="0"/>
              </a:rPr>
              <a:t>§ 5º Na hipótese excepcional de licitação sob a forma presencial a que refere o § 2º deste </a:t>
            </a:r>
            <a:r>
              <a:rPr lang="pt-BR" dirty="0" smtClean="0">
                <a:latin typeface="Bookman Old Style" pitchFamily="18" charset="0"/>
              </a:rPr>
              <a:t>artigo </a:t>
            </a:r>
            <a:r>
              <a:rPr lang="pt-BR" sz="2200" dirty="0" smtClean="0">
                <a:latin typeface="Bookman Old Style" pitchFamily="18" charset="0"/>
              </a:rPr>
              <a:t>(licitação na forma eletrônica), </a:t>
            </a:r>
            <a:r>
              <a:rPr lang="pt-BR" b="1" dirty="0">
                <a:latin typeface="Bookman Old Style" pitchFamily="18" charset="0"/>
              </a:rPr>
              <a:t>a sessão pública de apresentação de propostas deverá ser gravada em áudio e vídeo</a:t>
            </a:r>
            <a:r>
              <a:rPr lang="pt-BR" dirty="0">
                <a:latin typeface="Bookman Old Style" pitchFamily="18" charset="0"/>
              </a:rPr>
              <a:t>, </a:t>
            </a:r>
            <a:r>
              <a:rPr lang="pt-BR" u="sng" dirty="0">
                <a:latin typeface="Bookman Old Style" pitchFamily="18" charset="0"/>
              </a:rPr>
              <a:t>e a gravação será juntada aos autos do processo licitatório depois de seu encerramento</a:t>
            </a:r>
            <a:r>
              <a:rPr lang="pt-BR" dirty="0">
                <a:latin typeface="Bookman Old Style" pitchFamily="18" charset="0"/>
              </a:rPr>
              <a:t>.</a:t>
            </a:r>
          </a:p>
        </p:txBody>
      </p:sp>
    </p:spTree>
    <p:extLst>
      <p:ext uri="{BB962C8B-B14F-4D97-AF65-F5344CB8AC3E}">
        <p14:creationId xmlns:p14="http://schemas.microsoft.com/office/powerpoint/2010/main" val="268225869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85000" lnSpcReduction="10000"/>
          </a:bodyPr>
          <a:lstStyle/>
          <a:p>
            <a:r>
              <a:rPr lang="pt-BR" dirty="0">
                <a:latin typeface="Bookman Old Style" pitchFamily="18" charset="0"/>
              </a:rPr>
              <a:t>§ 6º </a:t>
            </a:r>
            <a:r>
              <a:rPr lang="pt-BR" b="1" dirty="0">
                <a:latin typeface="Bookman Old Style" pitchFamily="18" charset="0"/>
              </a:rPr>
              <a:t>A Administração poderá exigir certificação por organização independente acreditada</a:t>
            </a:r>
            <a:r>
              <a:rPr lang="pt-BR" dirty="0">
                <a:latin typeface="Bookman Old Style" pitchFamily="18" charset="0"/>
              </a:rPr>
              <a:t> pelo Instituto Nacional de Metrologia, Qualidade e Tecnologia </a:t>
            </a:r>
            <a:r>
              <a:rPr lang="pt-BR" b="1" dirty="0">
                <a:latin typeface="Bookman Old Style" pitchFamily="18" charset="0"/>
              </a:rPr>
              <a:t>(Inmetro) </a:t>
            </a:r>
            <a:r>
              <a:rPr lang="pt-BR" dirty="0">
                <a:latin typeface="Bookman Old Style" pitchFamily="18" charset="0"/>
              </a:rPr>
              <a:t>como condição para aceitação de:</a:t>
            </a:r>
          </a:p>
          <a:p>
            <a:endParaRPr lang="pt-BR" dirty="0">
              <a:latin typeface="Bookman Old Style" pitchFamily="18" charset="0"/>
            </a:endParaRPr>
          </a:p>
          <a:p>
            <a:r>
              <a:rPr lang="pt-BR" dirty="0">
                <a:latin typeface="Bookman Old Style" pitchFamily="18" charset="0"/>
              </a:rPr>
              <a:t>I - estudos, anteprojetos, projetos básicos e projetos executivos;</a:t>
            </a:r>
          </a:p>
          <a:p>
            <a:endParaRPr lang="pt-BR" dirty="0">
              <a:latin typeface="Bookman Old Style" pitchFamily="18" charset="0"/>
            </a:endParaRPr>
          </a:p>
          <a:p>
            <a:r>
              <a:rPr lang="pt-BR" dirty="0">
                <a:latin typeface="Bookman Old Style" pitchFamily="18" charset="0"/>
              </a:rPr>
              <a:t>II - conclusão de fases ou de objetos de contratos;</a:t>
            </a:r>
          </a:p>
          <a:p>
            <a:endParaRPr lang="pt-BR" dirty="0">
              <a:latin typeface="Bookman Old Style" pitchFamily="18" charset="0"/>
            </a:endParaRPr>
          </a:p>
          <a:p>
            <a:r>
              <a:rPr lang="pt-BR" dirty="0">
                <a:latin typeface="Bookman Old Style" pitchFamily="18" charset="0"/>
              </a:rPr>
              <a:t>III - material e corpo técnico apresentados por empresa para fins de habilitação.</a:t>
            </a:r>
          </a:p>
        </p:txBody>
      </p:sp>
    </p:spTree>
    <p:extLst>
      <p:ext uri="{BB962C8B-B14F-4D97-AF65-F5344CB8AC3E}">
        <p14:creationId xmlns:p14="http://schemas.microsoft.com/office/powerpoint/2010/main" val="24960217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DA FASE PREPARATÓRIA </a:t>
            </a:r>
          </a:p>
        </p:txBody>
      </p:sp>
      <p:sp>
        <p:nvSpPr>
          <p:cNvPr id="3" name="Espaço Reservado para Conteúdo 2"/>
          <p:cNvSpPr>
            <a:spLocks noGrp="1"/>
          </p:cNvSpPr>
          <p:nvPr>
            <p:ph sz="quarter" idx="1"/>
          </p:nvPr>
        </p:nvSpPr>
        <p:spPr/>
        <p:txBody>
          <a:bodyPr>
            <a:normAutofit fontScale="92500" lnSpcReduction="20000"/>
          </a:bodyPr>
          <a:lstStyle/>
          <a:p>
            <a:pPr marL="0" indent="0">
              <a:buNone/>
            </a:pPr>
            <a:endParaRPr lang="pt-BR" b="1" dirty="0" smtClean="0"/>
          </a:p>
          <a:p>
            <a:r>
              <a:rPr lang="pt-BR" b="1" dirty="0" smtClean="0">
                <a:latin typeface="Bookman Old Style" pitchFamily="18" charset="0"/>
              </a:rPr>
              <a:t>Art</a:t>
            </a:r>
            <a:r>
              <a:rPr lang="pt-BR" b="1" dirty="0">
                <a:latin typeface="Bookman Old Style" pitchFamily="18" charset="0"/>
              </a:rPr>
              <a:t>. </a:t>
            </a:r>
            <a:r>
              <a:rPr lang="pt-BR" b="1" dirty="0" smtClean="0">
                <a:latin typeface="Bookman Old Style" pitchFamily="18" charset="0"/>
              </a:rPr>
              <a:t>18</a:t>
            </a:r>
            <a:r>
              <a:rPr lang="pt-BR" dirty="0" smtClean="0">
                <a:latin typeface="Bookman Old Style" pitchFamily="18" charset="0"/>
              </a:rPr>
              <a:t>. </a:t>
            </a:r>
            <a:r>
              <a:rPr lang="pt-BR" dirty="0">
                <a:latin typeface="Bookman Old Style" pitchFamily="18" charset="0"/>
              </a:rPr>
              <a:t>A fase preparatória do processo licitatório </a:t>
            </a:r>
            <a:r>
              <a:rPr lang="pt-BR" b="1" dirty="0">
                <a:latin typeface="Bookman Old Style" pitchFamily="18" charset="0"/>
              </a:rPr>
              <a:t>é caracterizada pelo planejamento e deve compatibilizar-se com o plano de contratações anual </a:t>
            </a:r>
            <a:r>
              <a:rPr lang="pt-BR" dirty="0">
                <a:latin typeface="Bookman Old Style" pitchFamily="18" charset="0"/>
              </a:rPr>
              <a:t>de que trata o </a:t>
            </a:r>
            <a:r>
              <a:rPr lang="pt-BR" dirty="0">
                <a:latin typeface="Bookman Old Style" pitchFamily="18" charset="0"/>
                <a:hlinkClick r:id="rId2"/>
              </a:rPr>
              <a:t>inciso VII do </a:t>
            </a:r>
            <a:r>
              <a:rPr lang="pt-BR" b="1" dirty="0">
                <a:latin typeface="Bookman Old Style" pitchFamily="18" charset="0"/>
                <a:hlinkClick r:id="rId2"/>
              </a:rPr>
              <a:t>caput</a:t>
            </a:r>
            <a:r>
              <a:rPr lang="pt-BR" dirty="0">
                <a:latin typeface="Bookman Old Style" pitchFamily="18" charset="0"/>
                <a:hlinkClick r:id="rId2"/>
              </a:rPr>
              <a:t> do art. 12 desta Lei</a:t>
            </a:r>
            <a:r>
              <a:rPr lang="pt-BR" dirty="0">
                <a:latin typeface="Bookman Old Style" pitchFamily="18" charset="0"/>
              </a:rPr>
              <a:t>, sempre que elaborado, e com as leis orçamentárias, bem como abordar todas as considerações técnicas, mercadológicas e de gestão que podem interferir na contratação, compreendidos</a:t>
            </a:r>
            <a:r>
              <a:rPr lang="pt-BR" dirty="0" smtClean="0">
                <a:latin typeface="Bookman Old Style" pitchFamily="18" charset="0"/>
              </a:rPr>
              <a:t>:</a:t>
            </a:r>
          </a:p>
          <a:p>
            <a:pPr marL="0" indent="0">
              <a:buNone/>
            </a:pPr>
            <a:endParaRPr lang="pt-BR" dirty="0">
              <a:latin typeface="Bookman Old Style" pitchFamily="18" charset="0"/>
            </a:endParaRPr>
          </a:p>
          <a:p>
            <a:r>
              <a:rPr lang="pt-BR" dirty="0">
                <a:latin typeface="Bookman Old Style" pitchFamily="18" charset="0"/>
              </a:rPr>
              <a:t>I - a descrição da </a:t>
            </a:r>
            <a:r>
              <a:rPr lang="pt-BR" b="1" dirty="0">
                <a:latin typeface="Bookman Old Style" pitchFamily="18" charset="0"/>
              </a:rPr>
              <a:t>necessidade da contratação </a:t>
            </a:r>
            <a:r>
              <a:rPr lang="pt-BR" dirty="0">
                <a:latin typeface="Bookman Old Style" pitchFamily="18" charset="0"/>
              </a:rPr>
              <a:t>fundamentada em estudo técnico preliminar que caracterize o interesse público envolvido;</a:t>
            </a:r>
          </a:p>
          <a:p>
            <a:pPr marL="0" indent="0" algn="just">
              <a:buNone/>
            </a:pPr>
            <a:endParaRPr lang="pt-BR" dirty="0"/>
          </a:p>
        </p:txBody>
      </p:sp>
    </p:spTree>
    <p:extLst>
      <p:ext uri="{BB962C8B-B14F-4D97-AF65-F5344CB8AC3E}">
        <p14:creationId xmlns:p14="http://schemas.microsoft.com/office/powerpoint/2010/main" val="48503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II - </a:t>
            </a:r>
            <a:r>
              <a:rPr lang="pt-BR" b="1" dirty="0">
                <a:latin typeface="Bookman Old Style" pitchFamily="18" charset="0"/>
              </a:rPr>
              <a:t>a definição do objeto </a:t>
            </a:r>
            <a:r>
              <a:rPr lang="pt-BR" dirty="0">
                <a:latin typeface="Bookman Old Style" pitchFamily="18" charset="0"/>
              </a:rPr>
              <a:t>para o atendimento da necessidade, por meio de termo de referência, anteprojeto, projeto básico ou projeto executivo, conforme o caso;</a:t>
            </a:r>
          </a:p>
          <a:p>
            <a:r>
              <a:rPr lang="pt-BR" dirty="0">
                <a:latin typeface="Bookman Old Style" pitchFamily="18" charset="0"/>
              </a:rPr>
              <a:t>III - a definição das condições de </a:t>
            </a:r>
            <a:r>
              <a:rPr lang="pt-BR" b="1" dirty="0">
                <a:latin typeface="Bookman Old Style" pitchFamily="18" charset="0"/>
              </a:rPr>
              <a:t>execução e pagamento, das garantias </a:t>
            </a:r>
            <a:r>
              <a:rPr lang="pt-BR" dirty="0">
                <a:latin typeface="Bookman Old Style" pitchFamily="18" charset="0"/>
              </a:rPr>
              <a:t>exigidas e ofertadas e das condições de recebimento;</a:t>
            </a:r>
          </a:p>
          <a:p>
            <a:r>
              <a:rPr lang="pt-BR" dirty="0">
                <a:latin typeface="Bookman Old Style" pitchFamily="18" charset="0"/>
              </a:rPr>
              <a:t>IV </a:t>
            </a:r>
            <a:r>
              <a:rPr lang="pt-BR" b="1" dirty="0">
                <a:latin typeface="Bookman Old Style" pitchFamily="18" charset="0"/>
              </a:rPr>
              <a:t>- o orçamento estimado</a:t>
            </a:r>
            <a:r>
              <a:rPr lang="pt-BR" dirty="0">
                <a:latin typeface="Bookman Old Style" pitchFamily="18" charset="0"/>
              </a:rPr>
              <a:t>, com as composições dos preços utilizados para sua formação;</a:t>
            </a:r>
          </a:p>
          <a:p>
            <a:endParaRPr lang="pt-BR" dirty="0"/>
          </a:p>
        </p:txBody>
      </p:sp>
    </p:spTree>
    <p:extLst>
      <p:ext uri="{BB962C8B-B14F-4D97-AF65-F5344CB8AC3E}">
        <p14:creationId xmlns:p14="http://schemas.microsoft.com/office/powerpoint/2010/main" val="2313054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V - </a:t>
            </a:r>
            <a:r>
              <a:rPr lang="pt-BR" u="sng" dirty="0">
                <a:latin typeface="Bookman Old Style" pitchFamily="18" charset="0"/>
              </a:rPr>
              <a:t>a elaboração do edital de licitação</a:t>
            </a:r>
            <a:r>
              <a:rPr lang="pt-BR" dirty="0">
                <a:latin typeface="Bookman Old Style" pitchFamily="18" charset="0"/>
              </a:rPr>
              <a:t>;</a:t>
            </a:r>
          </a:p>
          <a:p>
            <a:r>
              <a:rPr lang="pt-BR" dirty="0">
                <a:latin typeface="Bookman Old Style" pitchFamily="18" charset="0"/>
              </a:rPr>
              <a:t>VI - </a:t>
            </a:r>
            <a:r>
              <a:rPr lang="pt-BR" u="sng" dirty="0">
                <a:latin typeface="Bookman Old Style" pitchFamily="18" charset="0"/>
              </a:rPr>
              <a:t>a elaboração de minuta de contrato</a:t>
            </a:r>
            <a:r>
              <a:rPr lang="pt-BR" dirty="0">
                <a:latin typeface="Bookman Old Style" pitchFamily="18" charset="0"/>
              </a:rPr>
              <a:t>, quando necessária, que constará obrigatoriamente como anexo do edital de licitação;</a:t>
            </a:r>
          </a:p>
          <a:p>
            <a:r>
              <a:rPr lang="pt-BR" dirty="0">
                <a:latin typeface="Bookman Old Style" pitchFamily="18" charset="0"/>
              </a:rPr>
              <a:t>VII - </a:t>
            </a:r>
            <a:r>
              <a:rPr lang="pt-BR" u="sng" dirty="0">
                <a:latin typeface="Bookman Old Style" pitchFamily="18" charset="0"/>
              </a:rPr>
              <a:t>o regime de fornecimento de bens, de prestação de serviços ou de execução de obras e serviços de engenharia</a:t>
            </a:r>
            <a:r>
              <a:rPr lang="pt-BR" dirty="0">
                <a:latin typeface="Bookman Old Style" pitchFamily="18" charset="0"/>
              </a:rPr>
              <a:t>, observados os potenciais de economia de escala;</a:t>
            </a:r>
          </a:p>
          <a:p>
            <a:endParaRPr lang="pt-BR" dirty="0"/>
          </a:p>
        </p:txBody>
      </p:sp>
    </p:spTree>
    <p:extLst>
      <p:ext uri="{BB962C8B-B14F-4D97-AF65-F5344CB8AC3E}">
        <p14:creationId xmlns:p14="http://schemas.microsoft.com/office/powerpoint/2010/main" val="3900255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VIII - a modalidade de licitação, o critério de julgamento, o modo de disputa e a adequação e eficiência da forma de combinação desses parâmetros, para os fins de seleção da proposta apta a gerar o resultado de contratação mais vantajoso para a Administração Pública, considerado todo o ciclo de vida do objeto;</a:t>
            </a:r>
          </a:p>
        </p:txBody>
      </p:sp>
    </p:spTree>
    <p:extLst>
      <p:ext uri="{BB962C8B-B14F-4D97-AF65-F5344CB8AC3E}">
        <p14:creationId xmlns:p14="http://schemas.microsoft.com/office/powerpoint/2010/main" val="2141895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b="1" dirty="0" smtClean="0">
                <a:solidFill>
                  <a:srgbClr val="0070C0"/>
                </a:solidFill>
              </a:rPr>
              <a:t>Dec</a:t>
            </a:r>
            <a:r>
              <a:rPr lang="pt-BR" b="1" dirty="0">
                <a:solidFill>
                  <a:srgbClr val="0070C0"/>
                </a:solidFill>
              </a:rPr>
              <a:t>. Fed. nº 10.947 de 25/01/22 - dispõe sobre o plano de contratações anual e institui o Sistema de Planejamento e Gerenciamento de Contratações no âmbito da administração pública federal direta, autárquica e fundacional</a:t>
            </a:r>
            <a:r>
              <a:rPr lang="pt-BR" b="1" dirty="0" smtClean="0">
                <a:solidFill>
                  <a:srgbClr val="0070C0"/>
                </a:solidFill>
              </a:rPr>
              <a:t>.</a:t>
            </a:r>
          </a:p>
          <a:p>
            <a:r>
              <a:rPr lang="pt-BR" dirty="0" smtClean="0"/>
              <a:t>IN </a:t>
            </a:r>
            <a:r>
              <a:rPr lang="pt-BR" dirty="0"/>
              <a:t>SEGES/ME Nº 26, </a:t>
            </a:r>
            <a:r>
              <a:rPr lang="pt-BR" dirty="0" smtClean="0"/>
              <a:t>13/04/22 – Parcelamento ou compensação de multas administrativas.</a:t>
            </a:r>
            <a:endParaRPr lang="pt-BR" dirty="0"/>
          </a:p>
          <a:p>
            <a:endParaRPr lang="pt-BR" b="1" dirty="0">
              <a:solidFill>
                <a:srgbClr val="0070C0"/>
              </a:solidFill>
            </a:endParaRPr>
          </a:p>
          <a:p>
            <a:endParaRPr lang="pt-BR" dirty="0"/>
          </a:p>
        </p:txBody>
      </p:sp>
    </p:spTree>
    <p:extLst>
      <p:ext uri="{BB962C8B-B14F-4D97-AF65-F5344CB8AC3E}">
        <p14:creationId xmlns:p14="http://schemas.microsoft.com/office/powerpoint/2010/main" val="9348016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r>
              <a:rPr lang="pt-BR" dirty="0">
                <a:latin typeface="Bookman Old Style" pitchFamily="18" charset="0"/>
              </a:rPr>
              <a:t>IX - </a:t>
            </a:r>
            <a:r>
              <a:rPr lang="pt-BR" b="1" dirty="0">
                <a:latin typeface="Bookman Old Style" pitchFamily="18" charset="0"/>
              </a:rPr>
              <a:t>a motivação </a:t>
            </a:r>
            <a:r>
              <a:rPr lang="pt-BR" dirty="0">
                <a:latin typeface="Bookman Old Style" pitchFamily="18" charset="0"/>
              </a:rPr>
              <a:t>circunstanciada das condições do edital, tais como justificativa de exigências de qualificação técnica, mediante indicação das parcelas de maior relevância técnica ou valor significativo do objeto, e de qualificação econômico-financeira, justificativa dos critérios de pontuação e julgamento das propostas técnicas, nas licitações com julgamento por melhor técnica ou técnica e preço, e justificativa das regras pertinentes à participação de empresas em consórcio;</a:t>
            </a:r>
          </a:p>
          <a:p>
            <a:pPr marL="0" indent="0">
              <a:buNone/>
            </a:pPr>
            <a:endParaRPr lang="pt-BR" dirty="0"/>
          </a:p>
        </p:txBody>
      </p:sp>
    </p:spTree>
    <p:extLst>
      <p:ext uri="{BB962C8B-B14F-4D97-AF65-F5344CB8AC3E}">
        <p14:creationId xmlns:p14="http://schemas.microsoft.com/office/powerpoint/2010/main" val="9042628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X - a análise dos riscos que possam comprometer o sucesso da licitação e a boa execução contratual;</a:t>
            </a:r>
          </a:p>
          <a:p>
            <a:r>
              <a:rPr lang="pt-BR" dirty="0">
                <a:latin typeface="Bookman Old Style" pitchFamily="18" charset="0"/>
              </a:rPr>
              <a:t>XI - a motivação sobre o momento da divulgação do orçamento da licitação, observado o </a:t>
            </a:r>
            <a:r>
              <a:rPr lang="pt-BR" dirty="0">
                <a:latin typeface="Bookman Old Style" pitchFamily="18" charset="0"/>
                <a:hlinkClick r:id="rId2"/>
              </a:rPr>
              <a:t>art. 24 desta Lei</a:t>
            </a:r>
            <a:r>
              <a:rPr lang="pt-BR" dirty="0" smtClean="0">
                <a:latin typeface="Bookman Old Style" pitchFamily="18" charset="0"/>
                <a:hlinkClick r:id="rId2"/>
              </a:rPr>
              <a:t>.</a:t>
            </a:r>
            <a:r>
              <a:rPr lang="pt-BR" dirty="0" smtClean="0">
                <a:latin typeface="Bookman Old Style" pitchFamily="18" charset="0"/>
              </a:rPr>
              <a:t> </a:t>
            </a:r>
            <a:r>
              <a:rPr lang="pt-BR" sz="2000" dirty="0" smtClean="0">
                <a:latin typeface="Bookman Old Style" pitchFamily="18" charset="0"/>
              </a:rPr>
              <a:t>(Orçamento sigiloso). </a:t>
            </a:r>
            <a:endParaRPr lang="pt-BR" sz="2000" dirty="0">
              <a:latin typeface="Bookman Old Style" pitchFamily="18" charset="0"/>
            </a:endParaRPr>
          </a:p>
          <a:p>
            <a:pPr marL="0" indent="0">
              <a:buNone/>
            </a:pPr>
            <a:endParaRPr lang="pt-BR" dirty="0"/>
          </a:p>
        </p:txBody>
      </p:sp>
    </p:spTree>
    <p:extLst>
      <p:ext uri="{BB962C8B-B14F-4D97-AF65-F5344CB8AC3E}">
        <p14:creationId xmlns:p14="http://schemas.microsoft.com/office/powerpoint/2010/main" val="304310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 T P</a:t>
            </a:r>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 1º </a:t>
            </a:r>
            <a:r>
              <a:rPr lang="pt-BR" b="1" dirty="0" smtClean="0">
                <a:latin typeface="Bookman Old Style" pitchFamily="18" charset="0"/>
              </a:rPr>
              <a:t>ETP O </a:t>
            </a:r>
            <a:r>
              <a:rPr lang="pt-BR" b="1" dirty="0">
                <a:latin typeface="Bookman Old Style" pitchFamily="18" charset="0"/>
              </a:rPr>
              <a:t>estudo técnico preliminar </a:t>
            </a:r>
            <a:r>
              <a:rPr lang="pt-BR" dirty="0">
                <a:latin typeface="Bookman Old Style" pitchFamily="18" charset="0"/>
              </a:rPr>
              <a:t>a que se refere o inciso I do </a:t>
            </a:r>
            <a:r>
              <a:rPr lang="pt-BR" b="1" dirty="0">
                <a:latin typeface="Bookman Old Style" pitchFamily="18" charset="0"/>
              </a:rPr>
              <a:t>caput</a:t>
            </a:r>
            <a:r>
              <a:rPr lang="pt-BR" dirty="0">
                <a:latin typeface="Bookman Old Style" pitchFamily="18" charset="0"/>
              </a:rPr>
              <a:t> deste artigo deverá evidenciar o problema a ser resolvido e a sua melhor solução, de modo a permitir a avaliação da viabilidade técnica e econômica da contratação, e conterá os seguintes elementos:</a:t>
            </a:r>
          </a:p>
          <a:p>
            <a:r>
              <a:rPr lang="pt-BR" dirty="0">
                <a:latin typeface="Bookman Old Style" pitchFamily="18" charset="0"/>
              </a:rPr>
              <a:t>I - </a:t>
            </a:r>
            <a:r>
              <a:rPr lang="pt-BR" b="1" dirty="0">
                <a:latin typeface="Bookman Old Style" pitchFamily="18" charset="0"/>
              </a:rPr>
              <a:t>descrição da necessidade da contratação</a:t>
            </a:r>
            <a:r>
              <a:rPr lang="pt-BR" dirty="0">
                <a:latin typeface="Bookman Old Style" pitchFamily="18" charset="0"/>
              </a:rPr>
              <a:t>, considerado o problema a ser resolvido sob a perspectiva do interesse público;</a:t>
            </a:r>
          </a:p>
          <a:p>
            <a:endParaRPr lang="pt-BR" dirty="0"/>
          </a:p>
        </p:txBody>
      </p:sp>
    </p:spTree>
    <p:extLst>
      <p:ext uri="{BB962C8B-B14F-4D97-AF65-F5344CB8AC3E}">
        <p14:creationId xmlns:p14="http://schemas.microsoft.com/office/powerpoint/2010/main" val="109929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a:latin typeface="Bookman Old Style" pitchFamily="18" charset="0"/>
              </a:rPr>
              <a:t>II - demonstração da previsão da contratação no </a:t>
            </a:r>
            <a:r>
              <a:rPr lang="pt-BR" b="1" dirty="0">
                <a:latin typeface="Bookman Old Style" pitchFamily="18" charset="0"/>
              </a:rPr>
              <a:t>plano de contratações anual</a:t>
            </a:r>
            <a:r>
              <a:rPr lang="pt-BR" dirty="0">
                <a:latin typeface="Bookman Old Style" pitchFamily="18" charset="0"/>
              </a:rPr>
              <a:t>, sempre que elaborado, de modo a indicar o seu alinhamento com o planejamento da Administração</a:t>
            </a:r>
            <a:r>
              <a:rPr lang="pt-BR" dirty="0" smtClean="0">
                <a:latin typeface="Bookman Old Style" pitchFamily="18" charset="0"/>
              </a:rPr>
              <a:t>;</a:t>
            </a:r>
          </a:p>
          <a:p>
            <a:pPr marL="0" indent="0">
              <a:buNone/>
            </a:pPr>
            <a:endParaRPr lang="pt-BR" dirty="0">
              <a:latin typeface="Bookman Old Style" pitchFamily="18" charset="0"/>
            </a:endParaRPr>
          </a:p>
          <a:p>
            <a:r>
              <a:rPr lang="pt-BR" dirty="0">
                <a:latin typeface="Bookman Old Style" pitchFamily="18" charset="0"/>
              </a:rPr>
              <a:t>III - requisitos da contratação;</a:t>
            </a:r>
          </a:p>
          <a:p>
            <a:endParaRPr lang="pt-BR" dirty="0"/>
          </a:p>
        </p:txBody>
      </p:sp>
    </p:spTree>
    <p:extLst>
      <p:ext uri="{BB962C8B-B14F-4D97-AF65-F5344CB8AC3E}">
        <p14:creationId xmlns:p14="http://schemas.microsoft.com/office/powerpoint/2010/main" val="31723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smtClean="0">
                <a:latin typeface="Bookman Old Style" pitchFamily="18" charset="0"/>
              </a:rPr>
              <a:t>IV </a:t>
            </a:r>
            <a:r>
              <a:rPr lang="pt-BR" dirty="0">
                <a:latin typeface="Bookman Old Style" pitchFamily="18" charset="0"/>
              </a:rPr>
              <a:t>- </a:t>
            </a:r>
            <a:r>
              <a:rPr lang="pt-BR" b="1" dirty="0">
                <a:latin typeface="Bookman Old Style" pitchFamily="18" charset="0"/>
              </a:rPr>
              <a:t>estimativas das quantidades </a:t>
            </a:r>
            <a:r>
              <a:rPr lang="pt-BR" dirty="0">
                <a:latin typeface="Bookman Old Style" pitchFamily="18" charset="0"/>
              </a:rPr>
              <a:t>para a contratação, acompanhadas das memórias de cálculo e dos documentos que lhes dão suporte, que considerem interdependências com outras contratações, de modo a possibilitar economia de escala;</a:t>
            </a:r>
          </a:p>
          <a:p>
            <a:endParaRPr lang="pt-BR" dirty="0"/>
          </a:p>
        </p:txBody>
      </p:sp>
    </p:spTree>
    <p:extLst>
      <p:ext uri="{BB962C8B-B14F-4D97-AF65-F5344CB8AC3E}">
        <p14:creationId xmlns:p14="http://schemas.microsoft.com/office/powerpoint/2010/main" val="86516099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V - </a:t>
            </a:r>
            <a:r>
              <a:rPr lang="pt-BR" b="1" dirty="0">
                <a:latin typeface="Bookman Old Style" pitchFamily="18" charset="0"/>
              </a:rPr>
              <a:t>levantamento de mercado</a:t>
            </a:r>
            <a:r>
              <a:rPr lang="pt-BR" dirty="0">
                <a:latin typeface="Bookman Old Style" pitchFamily="18" charset="0"/>
              </a:rPr>
              <a:t>, </a:t>
            </a:r>
            <a:r>
              <a:rPr lang="pt-BR" b="1" dirty="0">
                <a:latin typeface="Bookman Old Style" pitchFamily="18" charset="0"/>
              </a:rPr>
              <a:t>que consiste na análise das alternativas possíveis</a:t>
            </a:r>
            <a:r>
              <a:rPr lang="pt-BR" dirty="0">
                <a:latin typeface="Bookman Old Style" pitchFamily="18" charset="0"/>
              </a:rPr>
              <a:t>, e justificativa técnica e econômica da escolha do tipo de solução a contratar;</a:t>
            </a:r>
          </a:p>
          <a:p>
            <a:r>
              <a:rPr lang="pt-BR" dirty="0">
                <a:latin typeface="Bookman Old Style" pitchFamily="18" charset="0"/>
              </a:rPr>
              <a:t>VI - </a:t>
            </a:r>
            <a:r>
              <a:rPr lang="pt-BR" b="1" dirty="0">
                <a:latin typeface="Bookman Old Style" pitchFamily="18" charset="0"/>
              </a:rPr>
              <a:t>estimativa do valor da contratação</a:t>
            </a:r>
            <a:r>
              <a:rPr lang="pt-BR" dirty="0">
                <a:latin typeface="Bookman Old Style" pitchFamily="18" charset="0"/>
              </a:rPr>
              <a:t>, acompanhada dos preços unitários referenciais, das memórias de cálculo e dos documentos que lhe dão suporte, que poderão constar de anexo classificado, se a Administração optar por preservar o seu sigilo até a conclusão da licitação;</a:t>
            </a:r>
          </a:p>
          <a:p>
            <a:endParaRPr lang="pt-BR" dirty="0"/>
          </a:p>
        </p:txBody>
      </p:sp>
    </p:spTree>
    <p:extLst>
      <p:ext uri="{BB962C8B-B14F-4D97-AF65-F5344CB8AC3E}">
        <p14:creationId xmlns:p14="http://schemas.microsoft.com/office/powerpoint/2010/main" val="2764981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r>
              <a:rPr lang="pt-BR" dirty="0">
                <a:latin typeface="Bookman Old Style" pitchFamily="18" charset="0"/>
              </a:rPr>
              <a:t>VII - </a:t>
            </a:r>
            <a:r>
              <a:rPr lang="pt-BR" b="1" dirty="0">
                <a:latin typeface="Bookman Old Style" pitchFamily="18" charset="0"/>
              </a:rPr>
              <a:t>descrição da solução como um todo</a:t>
            </a:r>
            <a:r>
              <a:rPr lang="pt-BR" dirty="0">
                <a:latin typeface="Bookman Old Style" pitchFamily="18" charset="0"/>
              </a:rPr>
              <a:t>, inclusive das exigências relacionadas à manutenção e à assistência técnica, quando for o caso;</a:t>
            </a:r>
          </a:p>
          <a:p>
            <a:r>
              <a:rPr lang="pt-BR" dirty="0">
                <a:latin typeface="Bookman Old Style" pitchFamily="18" charset="0"/>
              </a:rPr>
              <a:t>VIII - </a:t>
            </a:r>
            <a:r>
              <a:rPr lang="pt-BR" u="sng" dirty="0">
                <a:latin typeface="Bookman Old Style" pitchFamily="18" charset="0"/>
              </a:rPr>
              <a:t>justificativas para o parcelamento ou não da contratação</a:t>
            </a:r>
            <a:r>
              <a:rPr lang="pt-BR" dirty="0">
                <a:latin typeface="Bookman Old Style" pitchFamily="18" charset="0"/>
              </a:rPr>
              <a:t>;</a:t>
            </a:r>
          </a:p>
          <a:p>
            <a:r>
              <a:rPr lang="pt-BR" dirty="0">
                <a:latin typeface="Bookman Old Style" pitchFamily="18" charset="0"/>
              </a:rPr>
              <a:t>IX - </a:t>
            </a:r>
            <a:r>
              <a:rPr lang="pt-BR" b="1" dirty="0">
                <a:latin typeface="Bookman Old Style" pitchFamily="18" charset="0"/>
              </a:rPr>
              <a:t>demonstrativo dos resultados pretendidos </a:t>
            </a:r>
            <a:r>
              <a:rPr lang="pt-BR" dirty="0">
                <a:latin typeface="Bookman Old Style" pitchFamily="18" charset="0"/>
              </a:rPr>
              <a:t>em termos de economicidade e de melhor aproveitamento dos recursos humanos, materiais e financeiros disponíveis;</a:t>
            </a:r>
          </a:p>
          <a:p>
            <a:endParaRPr lang="pt-BR" dirty="0"/>
          </a:p>
        </p:txBody>
      </p:sp>
    </p:spTree>
    <p:extLst>
      <p:ext uri="{BB962C8B-B14F-4D97-AF65-F5344CB8AC3E}">
        <p14:creationId xmlns:p14="http://schemas.microsoft.com/office/powerpoint/2010/main" val="140129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a:latin typeface="Bookman Old Style" pitchFamily="18" charset="0"/>
              </a:rPr>
              <a:t>X - providências a serem adotadas pela Administração previamente à celebração do contrato, </a:t>
            </a:r>
            <a:r>
              <a:rPr lang="pt-BR" b="1" dirty="0">
                <a:latin typeface="Bookman Old Style" pitchFamily="18" charset="0"/>
              </a:rPr>
              <a:t>inclusive quanto à capacitação de servidores ou de empregados para fiscalização e gestão contratual</a:t>
            </a:r>
            <a:r>
              <a:rPr lang="pt-BR" b="1" dirty="0" smtClean="0">
                <a:latin typeface="Bookman Old Style" pitchFamily="18" charset="0"/>
              </a:rPr>
              <a:t>;</a:t>
            </a:r>
          </a:p>
          <a:p>
            <a:pPr marL="0" indent="0">
              <a:buNone/>
            </a:pPr>
            <a:endParaRPr lang="pt-BR" dirty="0">
              <a:latin typeface="Bookman Old Style" pitchFamily="18" charset="0"/>
            </a:endParaRPr>
          </a:p>
          <a:p>
            <a:r>
              <a:rPr lang="pt-BR" dirty="0">
                <a:latin typeface="Bookman Old Style" pitchFamily="18" charset="0"/>
              </a:rPr>
              <a:t>XI - contratações correlatas e/ou interdependentes</a:t>
            </a:r>
            <a:r>
              <a:rPr lang="pt-BR" dirty="0" smtClean="0">
                <a:latin typeface="Bookman Old Style" pitchFamily="18" charset="0"/>
              </a:rPr>
              <a:t>;</a:t>
            </a:r>
            <a:endParaRPr lang="pt-BR" dirty="0">
              <a:latin typeface="Bookman Old Style" pitchFamily="18" charset="0"/>
            </a:endParaRPr>
          </a:p>
        </p:txBody>
      </p:sp>
    </p:spTree>
    <p:extLst>
      <p:ext uri="{BB962C8B-B14F-4D97-AF65-F5344CB8AC3E}">
        <p14:creationId xmlns:p14="http://schemas.microsoft.com/office/powerpoint/2010/main" val="149699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smtClean="0">
                <a:latin typeface="Bookman Old Style" pitchFamily="18" charset="0"/>
              </a:rPr>
              <a:t>XII </a:t>
            </a:r>
            <a:r>
              <a:rPr lang="pt-BR" dirty="0">
                <a:latin typeface="Bookman Old Style" pitchFamily="18" charset="0"/>
              </a:rPr>
              <a:t>- </a:t>
            </a:r>
            <a:r>
              <a:rPr lang="pt-BR" b="1" dirty="0">
                <a:latin typeface="Bookman Old Style" pitchFamily="18" charset="0"/>
              </a:rPr>
              <a:t>descrição de possíveis impactos ambientais e respectivas medidas mitigadoras,</a:t>
            </a:r>
            <a:r>
              <a:rPr lang="pt-BR" dirty="0">
                <a:latin typeface="Bookman Old Style" pitchFamily="18" charset="0"/>
              </a:rPr>
              <a:t> incluídos requisitos de baixo consumo de energia e de outros recursos, bem como logística reversa para desfazimento e reciclagem de bens e refugos, quando aplicável;</a:t>
            </a:r>
          </a:p>
          <a:p>
            <a:endParaRPr lang="pt-BR" dirty="0"/>
          </a:p>
        </p:txBody>
      </p:sp>
    </p:spTree>
    <p:extLst>
      <p:ext uri="{BB962C8B-B14F-4D97-AF65-F5344CB8AC3E}">
        <p14:creationId xmlns:p14="http://schemas.microsoft.com/office/powerpoint/2010/main" val="48217669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XIII - posicionamento conclusivo sobre a adequação da contratação para o atendimento da necessidade a que se destina.</a:t>
            </a:r>
          </a:p>
          <a:p>
            <a:r>
              <a:rPr lang="pt-BR" dirty="0">
                <a:latin typeface="Bookman Old Style" pitchFamily="18" charset="0"/>
              </a:rPr>
              <a:t>§ 2º </a:t>
            </a:r>
            <a:r>
              <a:rPr lang="pt-BR" b="1" dirty="0">
                <a:latin typeface="Bookman Old Style" pitchFamily="18" charset="0"/>
              </a:rPr>
              <a:t>O estudo técnico preliminar </a:t>
            </a:r>
            <a:r>
              <a:rPr lang="pt-BR" dirty="0">
                <a:latin typeface="Bookman Old Style" pitchFamily="18" charset="0"/>
              </a:rPr>
              <a:t>deverá conter ao menos os elementos previstos nos incisos I, IV, VI, VIII e XIII do § 1º deste artigo e, quando não contemplar os demais elementos previstos no referido parágrafo, apresentar as devidas justificativas.</a:t>
            </a:r>
          </a:p>
          <a:p>
            <a:endParaRPr lang="pt-BR" dirty="0"/>
          </a:p>
        </p:txBody>
      </p:sp>
    </p:spTree>
    <p:extLst>
      <p:ext uri="{BB962C8B-B14F-4D97-AF65-F5344CB8AC3E}">
        <p14:creationId xmlns:p14="http://schemas.microsoft.com/office/powerpoint/2010/main" val="355206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endParaRPr lang="pt-BR" dirty="0" smtClean="0"/>
          </a:p>
          <a:p>
            <a:r>
              <a:rPr lang="pt-BR" dirty="0" smtClean="0"/>
              <a:t>Instrução Normativa </a:t>
            </a:r>
            <a:r>
              <a:rPr lang="pt-BR" dirty="0"/>
              <a:t>SEGES/ME Nº 73, </a:t>
            </a:r>
            <a:r>
              <a:rPr lang="pt-BR" dirty="0" smtClean="0"/>
              <a:t>de 30 de setembro de 2022 – Concorrência ou Pregão na Forma Eletrônica – Menor Preço ou Maior Desconto;</a:t>
            </a:r>
          </a:p>
          <a:p>
            <a:r>
              <a:rPr lang="pt-BR" dirty="0" smtClean="0"/>
              <a:t>Decreto </a:t>
            </a:r>
            <a:r>
              <a:rPr lang="pt-BR" dirty="0"/>
              <a:t>Nº 11.246, </a:t>
            </a:r>
            <a:r>
              <a:rPr lang="pt-BR" dirty="0" smtClean="0"/>
              <a:t>de </a:t>
            </a:r>
            <a:r>
              <a:rPr lang="pt-BR" dirty="0"/>
              <a:t>27 </a:t>
            </a:r>
            <a:r>
              <a:rPr lang="pt-BR" dirty="0" smtClean="0"/>
              <a:t>de outubro de 2022 regras </a:t>
            </a:r>
            <a:r>
              <a:rPr lang="pt-BR" dirty="0"/>
              <a:t>para a atuação do agente de contratação e da equipe de apoio, o funcionamento da comissão de contratação e a atuação dos gestores e fiscais de </a:t>
            </a:r>
            <a:r>
              <a:rPr lang="pt-BR" dirty="0" smtClean="0"/>
              <a:t>contratos</a:t>
            </a:r>
            <a:r>
              <a:rPr lang="pt-BR" dirty="0"/>
              <a:t>;</a:t>
            </a:r>
            <a:endParaRPr lang="pt-BR" dirty="0" smtClean="0"/>
          </a:p>
          <a:p>
            <a:r>
              <a:rPr lang="pt-BR" dirty="0" smtClean="0"/>
              <a:t>Instrução Normativa </a:t>
            </a:r>
            <a:r>
              <a:rPr lang="pt-BR" dirty="0"/>
              <a:t>SEGES/ME Nº 81, </a:t>
            </a:r>
            <a:r>
              <a:rPr lang="pt-BR" dirty="0" smtClean="0"/>
              <a:t>de 25 de novembro de 2022 - Dispõe </a:t>
            </a:r>
            <a:r>
              <a:rPr lang="pt-BR" dirty="0"/>
              <a:t>sobre a elaboração do Termo de Referência – </a:t>
            </a:r>
            <a:r>
              <a:rPr lang="pt-BR" dirty="0" smtClean="0"/>
              <a:t>TR;</a:t>
            </a:r>
            <a:endParaRPr lang="pt-BR" dirty="0"/>
          </a:p>
        </p:txBody>
      </p:sp>
    </p:spTree>
    <p:extLst>
      <p:ext uri="{BB962C8B-B14F-4D97-AF65-F5344CB8AC3E}">
        <p14:creationId xmlns:p14="http://schemas.microsoft.com/office/powerpoint/2010/main" val="117525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3º </a:t>
            </a:r>
            <a:r>
              <a:rPr lang="pt-BR" b="1" dirty="0">
                <a:latin typeface="Bookman Old Style" pitchFamily="18" charset="0"/>
              </a:rPr>
              <a:t>Em se tratando de estudo técnico preliminar para contratação de obras e serviços comuns de engenharia</a:t>
            </a:r>
            <a:r>
              <a:rPr lang="pt-BR" dirty="0">
                <a:latin typeface="Bookman Old Style" pitchFamily="18" charset="0"/>
              </a:rPr>
              <a:t>, se demonstrada a inexistência de prejuízo para a aferição dos padrões de desempenho e qualidade almejados, a especificação do objeto poderá ser realizada apenas em termo de referência ou em projeto básico, dispensada a elaboração de projetos.</a:t>
            </a:r>
          </a:p>
        </p:txBody>
      </p:sp>
    </p:spTree>
    <p:extLst>
      <p:ext uri="{BB962C8B-B14F-4D97-AF65-F5344CB8AC3E}">
        <p14:creationId xmlns:p14="http://schemas.microsoft.com/office/powerpoint/2010/main" val="167595424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b="1" dirty="0">
              <a:solidFill>
                <a:srgbClr val="FF0000"/>
              </a:solidFill>
            </a:endParaRPr>
          </a:p>
        </p:txBody>
      </p:sp>
      <p:sp>
        <p:nvSpPr>
          <p:cNvPr id="3" name="Espaço Reservado para Conteúdo 2"/>
          <p:cNvSpPr>
            <a:spLocks noGrp="1"/>
          </p:cNvSpPr>
          <p:nvPr>
            <p:ph sz="quarter" idx="1"/>
          </p:nvPr>
        </p:nvSpPr>
        <p:spPr/>
        <p:txBody>
          <a:bodyPr/>
          <a:lstStyle/>
          <a:p>
            <a:r>
              <a:rPr lang="pt-BR" dirty="0">
                <a:latin typeface="Bookman Old Style" pitchFamily="18" charset="0"/>
              </a:rPr>
              <a:t>Art. 19. Os órgãos da Administração com competências regulamentares relativas às atividades de administração de materiais, de obras e serviços e de licitações e contratos deverão:</a:t>
            </a:r>
          </a:p>
          <a:p>
            <a:r>
              <a:rPr lang="pt-BR" dirty="0">
                <a:latin typeface="Bookman Old Style" pitchFamily="18" charset="0"/>
              </a:rPr>
              <a:t>I - instituir instrumentos que permitam, preferencialmente, </a:t>
            </a:r>
            <a:r>
              <a:rPr lang="pt-BR" b="1" dirty="0">
                <a:latin typeface="Bookman Old Style" pitchFamily="18" charset="0"/>
              </a:rPr>
              <a:t>a centralização dos procedimentos de aquisição e contratação de bens e serviços;</a:t>
            </a:r>
          </a:p>
          <a:p>
            <a:endParaRPr lang="pt-BR" dirty="0"/>
          </a:p>
        </p:txBody>
      </p:sp>
    </p:spTree>
    <p:extLst>
      <p:ext uri="{BB962C8B-B14F-4D97-AF65-F5344CB8AC3E}">
        <p14:creationId xmlns:p14="http://schemas.microsoft.com/office/powerpoint/2010/main" val="46397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II - </a:t>
            </a:r>
            <a:r>
              <a:rPr lang="pt-BR" b="1" dirty="0">
                <a:latin typeface="Bookman Old Style" pitchFamily="18" charset="0"/>
              </a:rPr>
              <a:t>criar catálogo eletrônico de padronização de compras, serviços e obras</a:t>
            </a:r>
            <a:r>
              <a:rPr lang="pt-BR" dirty="0">
                <a:latin typeface="Bookman Old Style" pitchFamily="18" charset="0"/>
              </a:rPr>
              <a:t>, admitida a adoção do catálogo do Poder Executivo federal por todos os entes federativos;</a:t>
            </a:r>
          </a:p>
          <a:p>
            <a:r>
              <a:rPr lang="pt-BR" dirty="0">
                <a:latin typeface="Bookman Old Style" pitchFamily="18" charset="0"/>
              </a:rPr>
              <a:t>III - </a:t>
            </a:r>
            <a:r>
              <a:rPr lang="pt-BR" b="1" dirty="0">
                <a:latin typeface="Bookman Old Style" pitchFamily="18" charset="0"/>
              </a:rPr>
              <a:t>instituir sistema informatizado de acompanhamento de obras</a:t>
            </a:r>
            <a:r>
              <a:rPr lang="pt-BR" dirty="0">
                <a:latin typeface="Bookman Old Style" pitchFamily="18" charset="0"/>
              </a:rPr>
              <a:t>, inclusive com recursos de imagem e vídeo;</a:t>
            </a:r>
          </a:p>
          <a:p>
            <a:endParaRPr lang="pt-BR" dirty="0"/>
          </a:p>
        </p:txBody>
      </p:sp>
    </p:spTree>
    <p:extLst>
      <p:ext uri="{BB962C8B-B14F-4D97-AF65-F5344CB8AC3E}">
        <p14:creationId xmlns:p14="http://schemas.microsoft.com/office/powerpoint/2010/main" val="273389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a:bodyPr>
          <a:lstStyle/>
          <a:p>
            <a:r>
              <a:rPr lang="pt-BR" dirty="0">
                <a:latin typeface="Bookman Old Style" pitchFamily="18" charset="0"/>
              </a:rPr>
              <a:t>IV - instituir, com auxílio dos órgãos de assessoramento jurídico e de controle interno, </a:t>
            </a:r>
            <a:r>
              <a:rPr lang="pt-BR" b="1" dirty="0">
                <a:latin typeface="Bookman Old Style" pitchFamily="18" charset="0"/>
              </a:rPr>
              <a:t>modelos de minutas de editais, de termos de referência, de contratos padronizados </a:t>
            </a:r>
            <a:r>
              <a:rPr lang="pt-BR" dirty="0">
                <a:latin typeface="Bookman Old Style" pitchFamily="18" charset="0"/>
              </a:rPr>
              <a:t>e de outros documentos, admitida a adoção das minutas do Poder Executivo federal por todos os entes federativos;</a:t>
            </a:r>
          </a:p>
          <a:p>
            <a:r>
              <a:rPr lang="pt-BR" dirty="0">
                <a:latin typeface="Bookman Old Style" pitchFamily="18" charset="0"/>
              </a:rPr>
              <a:t>V - promover a adoção gradativa de tecnologias e processos integrados </a:t>
            </a:r>
            <a:r>
              <a:rPr lang="pt-BR" b="1" dirty="0">
                <a:latin typeface="Bookman Old Style" pitchFamily="18" charset="0"/>
              </a:rPr>
              <a:t>que permitam a criação, a utilização e a atualização de modelos digitais de obras e serviços de engenharia</a:t>
            </a:r>
            <a:r>
              <a:rPr lang="pt-BR" dirty="0">
                <a:latin typeface="Bookman Old Style" pitchFamily="18" charset="0"/>
              </a:rPr>
              <a:t>.</a:t>
            </a:r>
          </a:p>
          <a:p>
            <a:endParaRPr lang="pt-BR" dirty="0"/>
          </a:p>
        </p:txBody>
      </p:sp>
    </p:spTree>
    <p:extLst>
      <p:ext uri="{BB962C8B-B14F-4D97-AF65-F5344CB8AC3E}">
        <p14:creationId xmlns:p14="http://schemas.microsoft.com/office/powerpoint/2010/main" val="225799461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1º O catálogo referido no inciso II do </a:t>
            </a:r>
            <a:r>
              <a:rPr lang="pt-BR" b="1" dirty="0">
                <a:latin typeface="Bookman Old Style" pitchFamily="18" charset="0"/>
              </a:rPr>
              <a:t>caput</a:t>
            </a:r>
            <a:r>
              <a:rPr lang="pt-BR" dirty="0">
                <a:latin typeface="Bookman Old Style" pitchFamily="18" charset="0"/>
              </a:rPr>
              <a:t> deste artigo </a:t>
            </a:r>
            <a:r>
              <a:rPr lang="pt-BR" b="1" dirty="0">
                <a:latin typeface="Bookman Old Style" pitchFamily="18" charset="0"/>
              </a:rPr>
              <a:t>poderá ser utilizado em licitações cujo critério de julgamento seja o de menor preço ou o de maior desconto </a:t>
            </a:r>
            <a:r>
              <a:rPr lang="pt-BR" dirty="0">
                <a:latin typeface="Bookman Old Style" pitchFamily="18" charset="0"/>
              </a:rPr>
              <a:t>e conterá toda a documentação e os procedimentos próprios da fase interna de licitações, assim como as especificações dos respectivos objetos, conforme disposto em regulamento.</a:t>
            </a:r>
          </a:p>
        </p:txBody>
      </p:sp>
    </p:spTree>
    <p:extLst>
      <p:ext uri="{BB962C8B-B14F-4D97-AF65-F5344CB8AC3E}">
        <p14:creationId xmlns:p14="http://schemas.microsoft.com/office/powerpoint/2010/main" val="367933903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a:latin typeface="Bookman Old Style" pitchFamily="18" charset="0"/>
              </a:rPr>
              <a:t>§ 2º A não utilização do catálogo eletrônico de padronização de que trata o inciso II do </a:t>
            </a:r>
            <a:r>
              <a:rPr lang="pt-BR" b="1" dirty="0">
                <a:latin typeface="Bookman Old Style" pitchFamily="18" charset="0"/>
              </a:rPr>
              <a:t>caput</a:t>
            </a:r>
            <a:r>
              <a:rPr lang="pt-BR" dirty="0">
                <a:latin typeface="Bookman Old Style" pitchFamily="18" charset="0"/>
              </a:rPr>
              <a:t> ou dos modelos de minutas de que trata o inciso IV do </a:t>
            </a:r>
            <a:r>
              <a:rPr lang="pt-BR" b="1" dirty="0">
                <a:latin typeface="Bookman Old Style" pitchFamily="18" charset="0"/>
              </a:rPr>
              <a:t>caput</a:t>
            </a:r>
            <a:r>
              <a:rPr lang="pt-BR" dirty="0">
                <a:latin typeface="Bookman Old Style" pitchFamily="18" charset="0"/>
              </a:rPr>
              <a:t> deste artigo </a:t>
            </a:r>
            <a:r>
              <a:rPr lang="pt-BR" b="1" dirty="0">
                <a:latin typeface="Bookman Old Style" pitchFamily="18" charset="0"/>
              </a:rPr>
              <a:t>deverá ser justificada por escrito e anexada ao respectivo processo licitatório.</a:t>
            </a:r>
          </a:p>
          <a:p>
            <a:endParaRPr lang="pt-BR" dirty="0"/>
          </a:p>
        </p:txBody>
      </p:sp>
    </p:spTree>
    <p:extLst>
      <p:ext uri="{BB962C8B-B14F-4D97-AF65-F5344CB8AC3E}">
        <p14:creationId xmlns:p14="http://schemas.microsoft.com/office/powerpoint/2010/main" val="218125885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3º Nas licitações de obras e serviços de engenharia e arquitetura, sempre que adequada ao objeto da licitação, será preferencialmente adotada a Modelagem da Informação da Construção (</a:t>
            </a:r>
            <a:r>
              <a:rPr lang="pt-BR" b="1" dirty="0" err="1">
                <a:latin typeface="Bookman Old Style" pitchFamily="18" charset="0"/>
              </a:rPr>
              <a:t>Building</a:t>
            </a:r>
            <a:r>
              <a:rPr lang="pt-BR" b="1" dirty="0">
                <a:latin typeface="Bookman Old Style" pitchFamily="18" charset="0"/>
              </a:rPr>
              <a:t> </a:t>
            </a:r>
            <a:r>
              <a:rPr lang="pt-BR" b="1" dirty="0" err="1">
                <a:latin typeface="Bookman Old Style" pitchFamily="18" charset="0"/>
              </a:rPr>
              <a:t>Information</a:t>
            </a:r>
            <a:r>
              <a:rPr lang="pt-BR" b="1" dirty="0">
                <a:latin typeface="Bookman Old Style" pitchFamily="18" charset="0"/>
              </a:rPr>
              <a:t> </a:t>
            </a:r>
            <a:r>
              <a:rPr lang="pt-BR" b="1" dirty="0" err="1">
                <a:latin typeface="Bookman Old Style" pitchFamily="18" charset="0"/>
              </a:rPr>
              <a:t>Modelling</a:t>
            </a:r>
            <a:r>
              <a:rPr lang="pt-BR" dirty="0">
                <a:latin typeface="Bookman Old Style" pitchFamily="18" charset="0"/>
              </a:rPr>
              <a:t> - BIM) ou tecnologias e processos integrados similares ou mais avançados que venham a substituí-la.</a:t>
            </a:r>
          </a:p>
        </p:txBody>
      </p:sp>
    </p:spTree>
    <p:extLst>
      <p:ext uri="{BB962C8B-B14F-4D97-AF65-F5344CB8AC3E}">
        <p14:creationId xmlns:p14="http://schemas.microsoft.com/office/powerpoint/2010/main" val="170763808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BIM</a:t>
            </a:r>
            <a:endParaRPr lang="pt-BR" dirty="0"/>
          </a:p>
        </p:txBody>
      </p:sp>
      <p:sp>
        <p:nvSpPr>
          <p:cNvPr id="3" name="Espaço Reservado para Conteúdo 2"/>
          <p:cNvSpPr>
            <a:spLocks noGrp="1"/>
          </p:cNvSpPr>
          <p:nvPr>
            <p:ph sz="quarter" idx="1"/>
          </p:nvPr>
        </p:nvSpPr>
        <p:spPr/>
        <p:txBody>
          <a:bodyPr>
            <a:normAutofit lnSpcReduction="10000"/>
          </a:bodyPr>
          <a:lstStyle/>
          <a:p>
            <a:r>
              <a:rPr lang="pt-BR" dirty="0">
                <a:latin typeface="Bookman Old Style" pitchFamily="18" charset="0"/>
              </a:rPr>
              <a:t>O BIM (</a:t>
            </a:r>
            <a:r>
              <a:rPr lang="pt-BR" i="1" dirty="0" err="1">
                <a:latin typeface="Bookman Old Style" pitchFamily="18" charset="0"/>
              </a:rPr>
              <a:t>Building</a:t>
            </a:r>
            <a:r>
              <a:rPr lang="pt-BR" i="1" dirty="0">
                <a:latin typeface="Bookman Old Style" pitchFamily="18" charset="0"/>
              </a:rPr>
              <a:t> </a:t>
            </a:r>
            <a:r>
              <a:rPr lang="pt-BR" i="1" dirty="0" err="1">
                <a:latin typeface="Bookman Old Style" pitchFamily="18" charset="0"/>
              </a:rPr>
              <a:t>Information</a:t>
            </a:r>
            <a:r>
              <a:rPr lang="pt-BR" i="1" dirty="0">
                <a:latin typeface="Bookman Old Style" pitchFamily="18" charset="0"/>
              </a:rPr>
              <a:t> </a:t>
            </a:r>
            <a:r>
              <a:rPr lang="pt-BR" i="1" dirty="0" err="1">
                <a:latin typeface="Bookman Old Style" pitchFamily="18" charset="0"/>
              </a:rPr>
              <a:t>Modeling</a:t>
            </a:r>
            <a:r>
              <a:rPr lang="pt-BR" dirty="0">
                <a:latin typeface="Bookman Old Style" pitchFamily="18" charset="0"/>
              </a:rPr>
              <a:t>) é um processo de criação do modelo virtual com informações técnicas da edificação. Ele permite a colaboração de diferentes profissionais durante a viabilidade, projeto, planejamento, execução e operação do edifício.</a:t>
            </a:r>
          </a:p>
          <a:p>
            <a:r>
              <a:rPr lang="pt-BR" dirty="0">
                <a:latin typeface="Bookman Old Style" pitchFamily="18" charset="0"/>
              </a:rPr>
              <a:t>Ele não é um programa, e sim um sistema onde você pode utilizar várias ferramentas, como o </a:t>
            </a:r>
            <a:r>
              <a:rPr lang="pt-BR" dirty="0" err="1">
                <a:latin typeface="Bookman Old Style" pitchFamily="18" charset="0"/>
              </a:rPr>
              <a:t>Revit</a:t>
            </a:r>
            <a:r>
              <a:rPr lang="pt-BR" dirty="0">
                <a:latin typeface="Bookman Old Style" pitchFamily="18" charset="0"/>
              </a:rPr>
              <a:t>, </a:t>
            </a:r>
            <a:r>
              <a:rPr lang="pt-BR" dirty="0" err="1">
                <a:latin typeface="Bookman Old Style" pitchFamily="18" charset="0"/>
              </a:rPr>
              <a:t>Navisworks</a:t>
            </a:r>
            <a:r>
              <a:rPr lang="pt-BR" dirty="0">
                <a:latin typeface="Bookman Old Style" pitchFamily="18" charset="0"/>
              </a:rPr>
              <a:t>, </a:t>
            </a:r>
            <a:r>
              <a:rPr lang="pt-BR" dirty="0" err="1">
                <a:latin typeface="Bookman Old Style" pitchFamily="18" charset="0"/>
              </a:rPr>
              <a:t>Archicad</a:t>
            </a:r>
            <a:r>
              <a:rPr lang="pt-BR" dirty="0">
                <a:latin typeface="Bookman Old Style" pitchFamily="18" charset="0"/>
              </a:rPr>
              <a:t>, </a:t>
            </a:r>
            <a:r>
              <a:rPr lang="pt-BR" dirty="0" err="1">
                <a:latin typeface="Bookman Old Style" pitchFamily="18" charset="0"/>
              </a:rPr>
              <a:t>Altoqi</a:t>
            </a:r>
            <a:r>
              <a:rPr lang="pt-BR" dirty="0">
                <a:latin typeface="Bookman Old Style" pitchFamily="18" charset="0"/>
              </a:rPr>
              <a:t> e TQS para inserir, editar ou ler informações do modelo.</a:t>
            </a:r>
          </a:p>
          <a:p>
            <a:endParaRPr lang="pt-BR" dirty="0"/>
          </a:p>
          <a:p>
            <a:endParaRPr lang="pt-BR" dirty="0"/>
          </a:p>
        </p:txBody>
      </p:sp>
    </p:spTree>
    <p:extLst>
      <p:ext uri="{BB962C8B-B14F-4D97-AF65-F5344CB8AC3E}">
        <p14:creationId xmlns:p14="http://schemas.microsoft.com/office/powerpoint/2010/main" val="33141966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BIM</a:t>
            </a:r>
            <a:endParaRPr lang="pt-BR" dirty="0"/>
          </a:p>
        </p:txBody>
      </p:sp>
      <p:sp>
        <p:nvSpPr>
          <p:cNvPr id="3" name="Espaço Reservado para Conteúdo 2"/>
          <p:cNvSpPr>
            <a:spLocks noGrp="1"/>
          </p:cNvSpPr>
          <p:nvPr>
            <p:ph sz="quarter" idx="1"/>
          </p:nvPr>
        </p:nvSpPr>
        <p:spPr/>
        <p:txBody>
          <a:bodyPr>
            <a:normAutofit/>
          </a:bodyPr>
          <a:lstStyle/>
          <a:p>
            <a:r>
              <a:rPr lang="pt-BR" dirty="0">
                <a:latin typeface="Bookman Old Style" pitchFamily="18" charset="0"/>
              </a:rPr>
              <a:t>Portanto, o BIM é um conjunto de bancos de dados das disciplinas do projeto que devem conversar através de um tipo de arquivo denominado IFC. Com esses dados integrados e ferramentas específicas você poderá identificar interferências, fazer simulações financeiras, de conforto </a:t>
            </a:r>
            <a:r>
              <a:rPr lang="pt-BR" dirty="0"/>
              <a:t>térmico ou acústico.</a:t>
            </a:r>
          </a:p>
          <a:p>
            <a:r>
              <a:rPr lang="pt-BR" dirty="0"/>
              <a:t>Para isso ser possível o modelo deverá ser organizado através de algumas informações que possibilitem a comunicação. Isso é chamado de parametrização.</a:t>
            </a:r>
          </a:p>
          <a:p>
            <a:endParaRPr lang="pt-BR" dirty="0"/>
          </a:p>
        </p:txBody>
      </p:sp>
    </p:spTree>
    <p:extLst>
      <p:ext uri="{BB962C8B-B14F-4D97-AF65-F5344CB8AC3E}">
        <p14:creationId xmlns:p14="http://schemas.microsoft.com/office/powerpoint/2010/main" val="14347914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a:latin typeface="Bookman Old Style" pitchFamily="18" charset="0"/>
              </a:rPr>
              <a:t>Art. 20. Os itens de consumo adquiridos para suprir as demandas das estruturas da Administração Pública </a:t>
            </a:r>
            <a:r>
              <a:rPr lang="pt-BR" b="1" dirty="0">
                <a:latin typeface="Bookman Old Style" pitchFamily="18" charset="0"/>
              </a:rPr>
              <a:t>deverão ser de qualidade comum, não superior à necessária para cumprir as finalidades às quais se destinam</a:t>
            </a:r>
            <a:r>
              <a:rPr lang="pt-BR" dirty="0">
                <a:latin typeface="Bookman Old Style" pitchFamily="18" charset="0"/>
              </a:rPr>
              <a:t>, vedada a aquisição de artigos de luxo</a:t>
            </a:r>
            <a:r>
              <a:rPr lang="pt-BR" dirty="0" smtClean="0">
                <a:latin typeface="Bookman Old Style" pitchFamily="18" charset="0"/>
              </a:rPr>
              <a:t>. </a:t>
            </a:r>
            <a:r>
              <a:rPr lang="pt-BR" sz="1800" b="1" dirty="0" smtClean="0">
                <a:solidFill>
                  <a:srgbClr val="FF0000"/>
                </a:solidFill>
                <a:latin typeface="Bookman Old Style" pitchFamily="18" charset="0"/>
              </a:rPr>
              <a:t>(</a:t>
            </a:r>
            <a:r>
              <a:rPr lang="pt-BR" sz="1800" b="1" dirty="0">
                <a:solidFill>
                  <a:srgbClr val="FF0000"/>
                </a:solidFill>
              </a:rPr>
              <a:t>Dec. Fed. nº 10.818 de </a:t>
            </a:r>
            <a:r>
              <a:rPr lang="pt-BR" sz="1800" b="1" dirty="0" smtClean="0">
                <a:solidFill>
                  <a:srgbClr val="FF0000"/>
                </a:solidFill>
              </a:rPr>
              <a:t>27/09/21)</a:t>
            </a:r>
            <a:endParaRPr lang="pt-BR" sz="1800" b="1" dirty="0">
              <a:solidFill>
                <a:srgbClr val="FF0000"/>
              </a:solidFill>
              <a:latin typeface="Bookman Old Style" pitchFamily="18" charset="0"/>
            </a:endParaRPr>
          </a:p>
          <a:p>
            <a:r>
              <a:rPr lang="pt-BR" dirty="0">
                <a:latin typeface="Bookman Old Style" pitchFamily="18" charset="0"/>
              </a:rPr>
              <a:t>§ 1º Os Poderes Executivo, Legislativo e Judiciário definirão em regulamento </a:t>
            </a:r>
            <a:r>
              <a:rPr lang="pt-BR" u="sng" dirty="0">
                <a:latin typeface="Bookman Old Style" pitchFamily="18" charset="0"/>
              </a:rPr>
              <a:t>os limites para o enquadramento dos bens de consumo nas categorias comum e luxo.</a:t>
            </a:r>
          </a:p>
          <a:p>
            <a:endParaRPr lang="pt-BR" dirty="0"/>
          </a:p>
        </p:txBody>
      </p:sp>
    </p:spTree>
    <p:extLst>
      <p:ext uri="{BB962C8B-B14F-4D97-AF65-F5344CB8AC3E}">
        <p14:creationId xmlns:p14="http://schemas.microsoft.com/office/powerpoint/2010/main" val="2676352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r>
              <a:rPr lang="pt-BR" dirty="0"/>
              <a:t>Dec. Fed. nº 11.317 de 29/12/22 Novos valores aplicáveis na Lei nº 14.133/21</a:t>
            </a:r>
          </a:p>
          <a:p>
            <a:r>
              <a:rPr lang="pt-BR" dirty="0"/>
              <a:t>INSTRUÇÃO NORMATIVA </a:t>
            </a:r>
            <a:r>
              <a:rPr lang="pt-BR" dirty="0" smtClean="0"/>
              <a:t>INSEGES/ME </a:t>
            </a:r>
            <a:r>
              <a:rPr lang="pt-BR" dirty="0"/>
              <a:t>Nº 96, DE 23 DE DEZEMBRO DE </a:t>
            </a:r>
            <a:r>
              <a:rPr lang="pt-BR" dirty="0" smtClean="0"/>
              <a:t>2022 -Dispõe </a:t>
            </a:r>
            <a:r>
              <a:rPr lang="pt-BR" dirty="0"/>
              <a:t>sobre a licitação pelo critério de julgamento por maior retorno econômico, na forma </a:t>
            </a:r>
            <a:r>
              <a:rPr lang="pt-BR" dirty="0" smtClean="0"/>
              <a:t>eletrônica;</a:t>
            </a:r>
          </a:p>
          <a:p>
            <a:r>
              <a:rPr lang="pt-BR" dirty="0"/>
              <a:t>INSTRUÇÃO NORMATIVA </a:t>
            </a:r>
            <a:r>
              <a:rPr lang="pt-BR" dirty="0" smtClean="0"/>
              <a:t>IN SEGES/ME </a:t>
            </a:r>
            <a:r>
              <a:rPr lang="pt-BR" dirty="0"/>
              <a:t>Nº 91, DE 16 DE DEZEMBRO DE </a:t>
            </a:r>
            <a:r>
              <a:rPr lang="pt-BR" dirty="0" smtClean="0"/>
              <a:t>2022 - Estabelece </a:t>
            </a:r>
            <a:r>
              <a:rPr lang="pt-BR" dirty="0"/>
              <a:t>regras para a definição do valor estimado para a contratação de obras e serviços de engenharia nos processos de licitação e de contratação direta, de que dispõe o § 2º do art. 23 da Lei nº 14.133, de 1º de abril de 2021</a:t>
            </a:r>
          </a:p>
        </p:txBody>
      </p:sp>
    </p:spTree>
    <p:extLst>
      <p:ext uri="{BB962C8B-B14F-4D97-AF65-F5344CB8AC3E}">
        <p14:creationId xmlns:p14="http://schemas.microsoft.com/office/powerpoint/2010/main" val="3005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2º A partir de 180 (cento e oitenta) dias contados da promulgação desta Lei, novas compras de bens de consumo só poderão ser efetivadas com a edição, pela autoridade competente, do regulamento a que se refere o § 1º deste </a:t>
            </a:r>
            <a:r>
              <a:rPr lang="pt-BR" dirty="0" smtClean="0">
                <a:latin typeface="Bookman Old Style" pitchFamily="18" charset="0"/>
              </a:rPr>
              <a:t>artigo </a:t>
            </a:r>
            <a:r>
              <a:rPr lang="pt-BR" sz="2000" dirty="0" smtClean="0">
                <a:latin typeface="Bookman Old Style" pitchFamily="18" charset="0"/>
              </a:rPr>
              <a:t>(Regulamento de limites das especificações de bens comuns e de luxo)</a:t>
            </a:r>
            <a:r>
              <a:rPr lang="pt-BR" sz="2000" dirty="0" smtClean="0"/>
              <a:t>.</a:t>
            </a:r>
            <a:endParaRPr lang="pt-BR" sz="2000" dirty="0"/>
          </a:p>
        </p:txBody>
      </p:sp>
    </p:spTree>
    <p:extLst>
      <p:ext uri="{BB962C8B-B14F-4D97-AF65-F5344CB8AC3E}">
        <p14:creationId xmlns:p14="http://schemas.microsoft.com/office/powerpoint/2010/main" val="319698984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Art. 21.</a:t>
            </a:r>
            <a:r>
              <a:rPr lang="pt-BR" b="1" dirty="0">
                <a:latin typeface="Bookman Old Style" pitchFamily="18" charset="0"/>
              </a:rPr>
              <a:t> </a:t>
            </a:r>
            <a:r>
              <a:rPr lang="pt-BR" dirty="0">
                <a:latin typeface="Bookman Old Style" pitchFamily="18" charset="0"/>
              </a:rPr>
              <a:t>A Administração poderá convocar, com antecedência mínima de 8 (oito) dias úteis, </a:t>
            </a:r>
            <a:r>
              <a:rPr lang="pt-BR" b="1" dirty="0">
                <a:latin typeface="Bookman Old Style" pitchFamily="18" charset="0"/>
              </a:rPr>
              <a:t>audiência pública, presencial ou a distância</a:t>
            </a:r>
            <a:r>
              <a:rPr lang="pt-BR" dirty="0">
                <a:latin typeface="Bookman Old Style" pitchFamily="18" charset="0"/>
              </a:rPr>
              <a:t>, </a:t>
            </a:r>
            <a:r>
              <a:rPr lang="pt-BR" u="sng" dirty="0">
                <a:latin typeface="Bookman Old Style" pitchFamily="18" charset="0"/>
              </a:rPr>
              <a:t>na forma eletrônica</a:t>
            </a:r>
            <a:r>
              <a:rPr lang="pt-BR" dirty="0">
                <a:latin typeface="Bookman Old Style" pitchFamily="18" charset="0"/>
              </a:rPr>
              <a:t>, </a:t>
            </a:r>
            <a:r>
              <a:rPr lang="pt-BR" b="1" dirty="0">
                <a:latin typeface="Bookman Old Style" pitchFamily="18" charset="0"/>
              </a:rPr>
              <a:t>sobre licitação que pretenda realizar</a:t>
            </a:r>
            <a:r>
              <a:rPr lang="pt-BR" dirty="0">
                <a:latin typeface="Bookman Old Style" pitchFamily="18" charset="0"/>
              </a:rPr>
              <a:t>, com disponibilização prévia de informações pertinentes, inclusive de estudo técnico preliminar e elementos do edital de licitação, e com possibilidade de manifestação de todos os interessados.</a:t>
            </a:r>
          </a:p>
        </p:txBody>
      </p:sp>
    </p:spTree>
    <p:extLst>
      <p:ext uri="{BB962C8B-B14F-4D97-AF65-F5344CB8AC3E}">
        <p14:creationId xmlns:p14="http://schemas.microsoft.com/office/powerpoint/2010/main" val="210194592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Parágrafo único. A Administração também poderá submeter a </a:t>
            </a:r>
            <a:r>
              <a:rPr lang="pt-BR" b="1" dirty="0">
                <a:latin typeface="Bookman Old Style" pitchFamily="18" charset="0"/>
              </a:rPr>
              <a:t>licitação a prévia consulta pública,</a:t>
            </a:r>
            <a:r>
              <a:rPr lang="pt-BR" dirty="0">
                <a:latin typeface="Bookman Old Style" pitchFamily="18" charset="0"/>
              </a:rPr>
              <a:t> mediante a disponibilização de seus elementos a todos os interessados, que poderão formular sugestões no prazo fixado.</a:t>
            </a:r>
          </a:p>
        </p:txBody>
      </p:sp>
    </p:spTree>
    <p:extLst>
      <p:ext uri="{BB962C8B-B14F-4D97-AF65-F5344CB8AC3E}">
        <p14:creationId xmlns:p14="http://schemas.microsoft.com/office/powerpoint/2010/main" val="301375582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Art. 22. </a:t>
            </a:r>
            <a:r>
              <a:rPr lang="pt-BR" b="1" dirty="0">
                <a:latin typeface="Bookman Old Style" pitchFamily="18" charset="0"/>
              </a:rPr>
              <a:t>O edital poderá contemplar matriz de alocação de riscos </a:t>
            </a:r>
            <a:r>
              <a:rPr lang="pt-BR" u="sng" dirty="0">
                <a:latin typeface="Bookman Old Style" pitchFamily="18" charset="0"/>
              </a:rPr>
              <a:t>entre o contratante e o contratado,</a:t>
            </a:r>
            <a:r>
              <a:rPr lang="pt-BR" dirty="0">
                <a:latin typeface="Bookman Old Style" pitchFamily="18" charset="0"/>
              </a:rPr>
              <a:t> hipótese em que o cálculo do valor estimado da contratação poderá considerar taxa de risco compatível com o objeto da licitação e com os riscos atribuídos ao contratado, </a:t>
            </a:r>
            <a:r>
              <a:rPr lang="pt-BR" u="sng" dirty="0">
                <a:latin typeface="Bookman Old Style" pitchFamily="18" charset="0"/>
              </a:rPr>
              <a:t>de acordo com metodologia predefinida pelo ente federativo</a:t>
            </a:r>
            <a:r>
              <a:rPr lang="pt-BR" dirty="0">
                <a:latin typeface="Bookman Old Style" pitchFamily="18" charset="0"/>
              </a:rPr>
              <a:t>.</a:t>
            </a:r>
          </a:p>
        </p:txBody>
      </p:sp>
    </p:spTree>
    <p:extLst>
      <p:ext uri="{BB962C8B-B14F-4D97-AF65-F5344CB8AC3E}">
        <p14:creationId xmlns:p14="http://schemas.microsoft.com/office/powerpoint/2010/main" val="52980290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1º A matriz de que trata o </a:t>
            </a:r>
            <a:r>
              <a:rPr lang="pt-BR" b="1" dirty="0">
                <a:latin typeface="Bookman Old Style" pitchFamily="18" charset="0"/>
              </a:rPr>
              <a:t>caput</a:t>
            </a:r>
            <a:r>
              <a:rPr lang="pt-BR" dirty="0">
                <a:latin typeface="Bookman Old Style" pitchFamily="18" charset="0"/>
              </a:rPr>
              <a:t> deste artigo deverá promover a alocação eficiente dos riscos de cada contrato e estabelecer a responsabilidade que caiba a cada parte contratante, bem como os mecanismos que afastem a ocorrência do sinistro e mitiguem os seus efeitos, caso este ocorra durante a execução contratual</a:t>
            </a:r>
            <a:r>
              <a:rPr lang="pt-BR" dirty="0" smtClean="0">
                <a:latin typeface="Bookman Old Style" pitchFamily="18" charset="0"/>
              </a:rPr>
              <a:t>.</a:t>
            </a:r>
          </a:p>
          <a:p>
            <a:r>
              <a:rPr lang="pt-BR" dirty="0" smtClean="0">
                <a:latin typeface="Bookman Old Style" pitchFamily="18" charset="0"/>
              </a:rPr>
              <a:t>(mitigar: aliviar, suavizar, menos intenso)</a:t>
            </a:r>
            <a:endParaRPr lang="pt-BR" dirty="0">
              <a:latin typeface="Bookman Old Style" pitchFamily="18" charset="0"/>
            </a:endParaRPr>
          </a:p>
        </p:txBody>
      </p:sp>
    </p:spTree>
    <p:extLst>
      <p:ext uri="{BB962C8B-B14F-4D97-AF65-F5344CB8AC3E}">
        <p14:creationId xmlns:p14="http://schemas.microsoft.com/office/powerpoint/2010/main" val="372269536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2º O contrato deverá refletir a alocação realizada pela </a:t>
            </a:r>
            <a:r>
              <a:rPr lang="pt-BR" b="1" dirty="0">
                <a:latin typeface="Bookman Old Style" pitchFamily="18" charset="0"/>
              </a:rPr>
              <a:t>matriz de riscos</a:t>
            </a:r>
            <a:r>
              <a:rPr lang="pt-BR" dirty="0">
                <a:latin typeface="Bookman Old Style" pitchFamily="18" charset="0"/>
              </a:rPr>
              <a:t>, especialmente quanto:</a:t>
            </a:r>
          </a:p>
          <a:p>
            <a:r>
              <a:rPr lang="pt-BR" dirty="0">
                <a:latin typeface="Bookman Old Style" pitchFamily="18" charset="0"/>
              </a:rPr>
              <a:t>I - às hipóteses de alteração para o restabelecimento da equação econômico-financeira do contrato nos casos em que o sinistro seja considerado na matriz de riscos como causa de desequilíbrio não suportada pela parte que pretenda o restabelecimento;</a:t>
            </a:r>
          </a:p>
          <a:p>
            <a:endParaRPr lang="pt-BR" dirty="0"/>
          </a:p>
        </p:txBody>
      </p:sp>
    </p:spTree>
    <p:extLst>
      <p:ext uri="{BB962C8B-B14F-4D97-AF65-F5344CB8AC3E}">
        <p14:creationId xmlns:p14="http://schemas.microsoft.com/office/powerpoint/2010/main" val="39076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II - à possibilidade de resolução quando o sinistro majorar excessivamente ou impedir a continuidade da execução contratual</a:t>
            </a:r>
            <a:r>
              <a:rPr lang="pt-BR" dirty="0" smtClean="0">
                <a:latin typeface="Bookman Old Style" pitchFamily="18" charset="0"/>
              </a:rPr>
              <a:t>;</a:t>
            </a:r>
          </a:p>
          <a:p>
            <a:pPr marL="0" indent="0">
              <a:buNone/>
            </a:pPr>
            <a:endParaRPr lang="pt-BR" dirty="0">
              <a:latin typeface="Bookman Old Style" pitchFamily="18" charset="0"/>
            </a:endParaRPr>
          </a:p>
          <a:p>
            <a:r>
              <a:rPr lang="pt-BR" dirty="0">
                <a:latin typeface="Bookman Old Style" pitchFamily="18" charset="0"/>
              </a:rPr>
              <a:t>III - à contratação de seguros obrigatórios previamente definidos no contrato, integrado o custo de contratação ao preço ofertado.</a:t>
            </a:r>
          </a:p>
          <a:p>
            <a:endParaRPr lang="pt-BR" dirty="0"/>
          </a:p>
        </p:txBody>
      </p:sp>
    </p:spTree>
    <p:extLst>
      <p:ext uri="{BB962C8B-B14F-4D97-AF65-F5344CB8AC3E}">
        <p14:creationId xmlns:p14="http://schemas.microsoft.com/office/powerpoint/2010/main" val="174276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10000"/>
          </a:bodyPr>
          <a:lstStyle/>
          <a:p>
            <a:r>
              <a:rPr lang="pt-BR" dirty="0">
                <a:latin typeface="Bookman Old Style" pitchFamily="18" charset="0"/>
              </a:rPr>
              <a:t>§ 3º Quando a contratação se referir a obras e serviços de grande vulto ou forem adotados os regimes de contratação integrada e </a:t>
            </a:r>
            <a:r>
              <a:rPr lang="pt-BR" dirty="0" err="1">
                <a:latin typeface="Bookman Old Style" pitchFamily="18" charset="0"/>
              </a:rPr>
              <a:t>semi-integrada</a:t>
            </a:r>
            <a:r>
              <a:rPr lang="pt-BR" dirty="0">
                <a:latin typeface="Bookman Old Style" pitchFamily="18" charset="0"/>
              </a:rPr>
              <a:t>, </a:t>
            </a:r>
            <a:r>
              <a:rPr lang="pt-BR" b="1" dirty="0">
                <a:latin typeface="Bookman Old Style" pitchFamily="18" charset="0"/>
              </a:rPr>
              <a:t>o edital obrigatoriamente contemplará matriz de alocação de riscos </a:t>
            </a:r>
            <a:r>
              <a:rPr lang="pt-BR" dirty="0">
                <a:latin typeface="Bookman Old Style" pitchFamily="18" charset="0"/>
              </a:rPr>
              <a:t>entre o contratante e o contratado.</a:t>
            </a:r>
          </a:p>
          <a:p>
            <a:r>
              <a:rPr lang="pt-BR" dirty="0">
                <a:latin typeface="Bookman Old Style" pitchFamily="18" charset="0"/>
              </a:rPr>
              <a:t>§ 4º Nas contratações integradas ou </a:t>
            </a:r>
            <a:r>
              <a:rPr lang="pt-BR" dirty="0" err="1" smtClean="0">
                <a:latin typeface="Bookman Old Style" pitchFamily="18" charset="0"/>
              </a:rPr>
              <a:t>semi-integradas</a:t>
            </a:r>
            <a:r>
              <a:rPr lang="pt-BR" dirty="0" smtClean="0">
                <a:latin typeface="Bookman Old Style" pitchFamily="18" charset="0"/>
              </a:rPr>
              <a:t> </a:t>
            </a:r>
            <a:r>
              <a:rPr lang="pt-BR" sz="2200" dirty="0" smtClean="0">
                <a:latin typeface="Bookman Old Style" pitchFamily="18" charset="0"/>
              </a:rPr>
              <a:t>(sem projeto básico), </a:t>
            </a:r>
            <a:r>
              <a:rPr lang="pt-BR" dirty="0">
                <a:latin typeface="Bookman Old Style" pitchFamily="18" charset="0"/>
              </a:rPr>
              <a:t>os riscos decorrentes de fatos supervenientes à contratação associados à escolha da solução de projeto básico </a:t>
            </a:r>
            <a:r>
              <a:rPr lang="pt-BR" u="sng" dirty="0">
                <a:latin typeface="Bookman Old Style" pitchFamily="18" charset="0"/>
              </a:rPr>
              <a:t>pelo contratado deverão ser alocados como de sua responsabilidade na matriz de riscos.</a:t>
            </a:r>
          </a:p>
          <a:p>
            <a:endParaRPr lang="pt-BR" dirty="0"/>
          </a:p>
        </p:txBody>
      </p:sp>
    </p:spTree>
    <p:extLst>
      <p:ext uri="{BB962C8B-B14F-4D97-AF65-F5344CB8AC3E}">
        <p14:creationId xmlns:p14="http://schemas.microsoft.com/office/powerpoint/2010/main" val="2782895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Pesquisa de preço</a:t>
            </a:r>
            <a:endParaRPr lang="pt-BR" dirty="0"/>
          </a:p>
        </p:txBody>
      </p:sp>
      <p:sp>
        <p:nvSpPr>
          <p:cNvPr id="3" name="Espaço Reservado para Conteúdo 2"/>
          <p:cNvSpPr>
            <a:spLocks noGrp="1"/>
          </p:cNvSpPr>
          <p:nvPr>
            <p:ph sz="quarter" idx="1"/>
          </p:nvPr>
        </p:nvSpPr>
        <p:spPr/>
        <p:txBody>
          <a:bodyPr/>
          <a:lstStyle/>
          <a:p>
            <a:r>
              <a:rPr lang="pt-BR" dirty="0">
                <a:latin typeface="Bookman Old Style" pitchFamily="18" charset="0"/>
              </a:rPr>
              <a:t>Art. 23.</a:t>
            </a:r>
            <a:r>
              <a:rPr lang="pt-BR" b="1" dirty="0">
                <a:latin typeface="Bookman Old Style" pitchFamily="18" charset="0"/>
              </a:rPr>
              <a:t> </a:t>
            </a:r>
            <a:r>
              <a:rPr lang="pt-BR" dirty="0">
                <a:latin typeface="Bookman Old Style" pitchFamily="18" charset="0"/>
              </a:rPr>
              <a:t>O valor previamente estimado da contratação </a:t>
            </a:r>
            <a:r>
              <a:rPr lang="pt-BR" b="1" dirty="0">
                <a:latin typeface="Bookman Old Style" pitchFamily="18" charset="0"/>
              </a:rPr>
              <a:t>deverá ser compatível com os valores praticados pelo mercado</a:t>
            </a:r>
            <a:r>
              <a:rPr lang="pt-BR" dirty="0">
                <a:latin typeface="Bookman Old Style" pitchFamily="18" charset="0"/>
              </a:rPr>
              <a:t>, considerados os preços constantes de bancos de dados públicos e as quantidades a serem contratadas, observadas a potencial economia de escala e as peculiaridades do local de execução do objeto.</a:t>
            </a:r>
          </a:p>
        </p:txBody>
      </p:sp>
    </p:spTree>
    <p:extLst>
      <p:ext uri="{BB962C8B-B14F-4D97-AF65-F5344CB8AC3E}">
        <p14:creationId xmlns:p14="http://schemas.microsoft.com/office/powerpoint/2010/main" val="249479342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 1º No processo licitatório para aquisição de bens e contratação de serviços em geral, conforme regulamento, </a:t>
            </a:r>
            <a:r>
              <a:rPr lang="pt-BR" b="1" dirty="0">
                <a:latin typeface="Bookman Old Style" pitchFamily="18" charset="0"/>
              </a:rPr>
              <a:t>o valor estimado será definido com base no melhor preço aferido por meio da utilização dos seguintes parâmetros</a:t>
            </a:r>
            <a:r>
              <a:rPr lang="pt-BR" dirty="0">
                <a:latin typeface="Bookman Old Style" pitchFamily="18" charset="0"/>
              </a:rPr>
              <a:t>, adotados de forma combinada ou não:</a:t>
            </a:r>
          </a:p>
        </p:txBody>
      </p:sp>
    </p:spTree>
    <p:extLst>
      <p:ext uri="{BB962C8B-B14F-4D97-AF65-F5344CB8AC3E}">
        <p14:creationId xmlns:p14="http://schemas.microsoft.com/office/powerpoint/2010/main" val="3777000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r>
              <a:rPr lang="pt-BR" dirty="0"/>
              <a:t>INSTRUÇÃO NORMATIVA SEGES/MGI Nº 2, DE 7 DE FEVEREIRO DE </a:t>
            </a:r>
            <a:r>
              <a:rPr lang="pt-BR" dirty="0" smtClean="0"/>
              <a:t>2023 - Dispõe </a:t>
            </a:r>
            <a:r>
              <a:rPr lang="pt-BR" dirty="0"/>
              <a:t>sobre a licitação pelo critério de julgamento por técnica e preço, na forma </a:t>
            </a:r>
            <a:r>
              <a:rPr lang="pt-BR" dirty="0" smtClean="0"/>
              <a:t>eletrônica;</a:t>
            </a:r>
          </a:p>
          <a:p>
            <a:endParaRPr lang="pt-BR" dirty="0"/>
          </a:p>
          <a:p>
            <a:r>
              <a:rPr lang="pt-BR" dirty="0"/>
              <a:t>DECRETO Nº 11.430, DE 8 DE MARÇO DE </a:t>
            </a:r>
            <a:r>
              <a:rPr lang="pt-BR" dirty="0" smtClean="0"/>
              <a:t>2023 </a:t>
            </a:r>
            <a:r>
              <a:rPr lang="pt-BR" dirty="0"/>
              <a:t>- sobre a exigência, em contratações públicas, de percentual mínimo de mão de obra constituída por mulheres vítimas de violência doméstica e sobre a utilização do desenvolvimento, pelo licitante, de ações de equidade entre mulheres e homens no ambiente de trabalho</a:t>
            </a:r>
            <a:endParaRPr lang="pt-BR" dirty="0"/>
          </a:p>
        </p:txBody>
      </p:sp>
    </p:spTree>
    <p:extLst>
      <p:ext uri="{BB962C8B-B14F-4D97-AF65-F5344CB8AC3E}">
        <p14:creationId xmlns:p14="http://schemas.microsoft.com/office/powerpoint/2010/main" val="119888370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r>
              <a:rPr lang="pt-BR" dirty="0">
                <a:latin typeface="Bookman Old Style" pitchFamily="18" charset="0"/>
              </a:rPr>
              <a:t>I - composição de custos unitários </a:t>
            </a:r>
            <a:r>
              <a:rPr lang="pt-BR" b="1" dirty="0">
                <a:latin typeface="Bookman Old Style" pitchFamily="18" charset="0"/>
              </a:rPr>
              <a:t>menores ou iguais à mediana</a:t>
            </a:r>
            <a:r>
              <a:rPr lang="pt-BR" dirty="0">
                <a:latin typeface="Bookman Old Style" pitchFamily="18" charset="0"/>
              </a:rPr>
              <a:t> do item correspondente no painel para consulta de preços ou no </a:t>
            </a:r>
            <a:r>
              <a:rPr lang="pt-BR" u="sng" dirty="0">
                <a:latin typeface="Bookman Old Style" pitchFamily="18" charset="0"/>
              </a:rPr>
              <a:t>banco de preços em saúde disponíveis no Portal Nacional de Contratações Públicas (PNCP)</a:t>
            </a:r>
            <a:r>
              <a:rPr lang="pt-BR" dirty="0">
                <a:latin typeface="Bookman Old Style" pitchFamily="18" charset="0"/>
              </a:rPr>
              <a:t>;</a:t>
            </a:r>
          </a:p>
          <a:p>
            <a:pPr marL="0" indent="0">
              <a:buNone/>
            </a:pPr>
            <a:endParaRPr lang="pt-BR" dirty="0"/>
          </a:p>
        </p:txBody>
      </p:sp>
    </p:spTree>
    <p:extLst>
      <p:ext uri="{BB962C8B-B14F-4D97-AF65-F5344CB8AC3E}">
        <p14:creationId xmlns:p14="http://schemas.microsoft.com/office/powerpoint/2010/main" val="195597183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II - </a:t>
            </a:r>
            <a:r>
              <a:rPr lang="pt-BR" b="1" dirty="0">
                <a:latin typeface="Bookman Old Style" pitchFamily="18" charset="0"/>
              </a:rPr>
              <a:t>contratações similares feitas pela Administração Pública</a:t>
            </a:r>
            <a:r>
              <a:rPr lang="pt-BR" dirty="0">
                <a:latin typeface="Bookman Old Style" pitchFamily="18" charset="0"/>
              </a:rPr>
              <a:t>, em execução ou concluídas no período de 1 (um) ano anterior à data da pesquisa de preços, inclusive mediante sistema de registro de preços, observado o índice de atualização de preços correspondente;</a:t>
            </a:r>
          </a:p>
        </p:txBody>
      </p:sp>
    </p:spTree>
    <p:extLst>
      <p:ext uri="{BB962C8B-B14F-4D97-AF65-F5344CB8AC3E}">
        <p14:creationId xmlns:p14="http://schemas.microsoft.com/office/powerpoint/2010/main" val="382996363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III - utilização de dados de pesquisa publicada em </a:t>
            </a:r>
            <a:r>
              <a:rPr lang="pt-BR" b="1" dirty="0">
                <a:latin typeface="Bookman Old Style" pitchFamily="18" charset="0"/>
              </a:rPr>
              <a:t>mídia especializada</a:t>
            </a:r>
            <a:r>
              <a:rPr lang="pt-BR" dirty="0">
                <a:latin typeface="Bookman Old Style" pitchFamily="18" charset="0"/>
              </a:rPr>
              <a:t>, de </a:t>
            </a:r>
            <a:r>
              <a:rPr lang="pt-BR" u="sng" dirty="0">
                <a:latin typeface="Bookman Old Style" pitchFamily="18" charset="0"/>
              </a:rPr>
              <a:t>tabela de referência formalmente aprovada pelo Poder Executivo federal </a:t>
            </a:r>
            <a:r>
              <a:rPr lang="pt-BR" dirty="0">
                <a:latin typeface="Bookman Old Style" pitchFamily="18" charset="0"/>
              </a:rPr>
              <a:t>e de sítios eletrônicos especializados ou de domínio amplo, </a:t>
            </a:r>
            <a:r>
              <a:rPr lang="pt-BR" b="1" dirty="0">
                <a:latin typeface="Bookman Old Style" pitchFamily="18" charset="0"/>
              </a:rPr>
              <a:t>desde que contenham a data e hora de acesso;</a:t>
            </a:r>
          </a:p>
        </p:txBody>
      </p:sp>
    </p:spTree>
    <p:extLst>
      <p:ext uri="{BB962C8B-B14F-4D97-AF65-F5344CB8AC3E}">
        <p14:creationId xmlns:p14="http://schemas.microsoft.com/office/powerpoint/2010/main" val="250507776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IV - pesquisa direta com no </a:t>
            </a:r>
            <a:r>
              <a:rPr lang="pt-BR" b="1" dirty="0">
                <a:latin typeface="Bookman Old Style" pitchFamily="18" charset="0"/>
              </a:rPr>
              <a:t>mínimo 3 (três) fornecedores, </a:t>
            </a:r>
            <a:r>
              <a:rPr lang="pt-BR" dirty="0">
                <a:latin typeface="Bookman Old Style" pitchFamily="18" charset="0"/>
              </a:rPr>
              <a:t>mediante </a:t>
            </a:r>
            <a:r>
              <a:rPr lang="pt-BR" b="1" dirty="0">
                <a:latin typeface="Bookman Old Style" pitchFamily="18" charset="0"/>
              </a:rPr>
              <a:t>solicitação formal </a:t>
            </a:r>
            <a:r>
              <a:rPr lang="pt-BR" dirty="0">
                <a:latin typeface="Bookman Old Style" pitchFamily="18" charset="0"/>
              </a:rPr>
              <a:t>de cotação, desde que seja apresentada justificativa da escolha desses fornecedores e que não tenham sido obtidos os orçamentos com mais de 6 (seis) meses de antecedência da data de divulgação do edital;</a:t>
            </a:r>
          </a:p>
        </p:txBody>
      </p:sp>
    </p:spTree>
    <p:extLst>
      <p:ext uri="{BB962C8B-B14F-4D97-AF65-F5344CB8AC3E}">
        <p14:creationId xmlns:p14="http://schemas.microsoft.com/office/powerpoint/2010/main" val="373657055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V - pesquisa na </a:t>
            </a:r>
            <a:r>
              <a:rPr lang="pt-BR" b="1" dirty="0">
                <a:latin typeface="Bookman Old Style" pitchFamily="18" charset="0"/>
              </a:rPr>
              <a:t>base nacional de notas fiscais eletrônicas</a:t>
            </a:r>
            <a:r>
              <a:rPr lang="pt-BR" dirty="0">
                <a:latin typeface="Bookman Old Style" pitchFamily="18" charset="0"/>
              </a:rPr>
              <a:t>, na forma de </a:t>
            </a:r>
            <a:r>
              <a:rPr lang="pt-BR" dirty="0" smtClean="0">
                <a:latin typeface="Bookman Old Style" pitchFamily="18" charset="0"/>
              </a:rPr>
              <a:t>regulamento.</a:t>
            </a:r>
          </a:p>
          <a:p>
            <a:r>
              <a:rPr lang="pt-BR" dirty="0">
                <a:latin typeface="Bookman Old Style" pitchFamily="18" charset="0"/>
              </a:rPr>
              <a:t>§ 2º No processo licitatório para </a:t>
            </a:r>
            <a:r>
              <a:rPr lang="pt-BR" b="1" dirty="0">
                <a:latin typeface="Bookman Old Style" pitchFamily="18" charset="0"/>
              </a:rPr>
              <a:t>contratação de obras e serviços de engenharia,</a:t>
            </a:r>
            <a:r>
              <a:rPr lang="pt-BR" dirty="0">
                <a:latin typeface="Bookman Old Style" pitchFamily="18" charset="0"/>
              </a:rPr>
              <a:t> conforme regulamento, o valor estimado, acrescido do percentual de </a:t>
            </a:r>
            <a:r>
              <a:rPr lang="pt-BR" u="sng" dirty="0">
                <a:latin typeface="Bookman Old Style" pitchFamily="18" charset="0"/>
              </a:rPr>
              <a:t>Benefícios e Despesas Indiretas (BDI) </a:t>
            </a:r>
            <a:r>
              <a:rPr lang="pt-BR" dirty="0">
                <a:latin typeface="Bookman Old Style" pitchFamily="18" charset="0"/>
              </a:rPr>
              <a:t>de referência e dos Encargos Sociais (ES) cabíveis, será definido por meio da utilização de parâmetros na seguinte ordem:</a:t>
            </a:r>
          </a:p>
        </p:txBody>
      </p:sp>
    </p:spTree>
    <p:extLst>
      <p:ext uri="{BB962C8B-B14F-4D97-AF65-F5344CB8AC3E}">
        <p14:creationId xmlns:p14="http://schemas.microsoft.com/office/powerpoint/2010/main" val="8529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latin typeface="Bookman Old Style" pitchFamily="18" charset="0"/>
              </a:rPr>
              <a:t>I - </a:t>
            </a:r>
            <a:r>
              <a:rPr lang="pt-BR" b="1" dirty="0">
                <a:latin typeface="Bookman Old Style" pitchFamily="18" charset="0"/>
              </a:rPr>
              <a:t>composição de custos unitários menores ou iguais à mediana</a:t>
            </a:r>
            <a:r>
              <a:rPr lang="pt-BR" dirty="0">
                <a:latin typeface="Bookman Old Style" pitchFamily="18" charset="0"/>
              </a:rPr>
              <a:t> do item correspondente do </a:t>
            </a:r>
            <a:r>
              <a:rPr lang="pt-BR" u="sng" dirty="0">
                <a:latin typeface="Bookman Old Style" pitchFamily="18" charset="0"/>
              </a:rPr>
              <a:t>Sistema de Custos Referenciais de Obras (</a:t>
            </a:r>
            <a:r>
              <a:rPr lang="pt-BR" u="sng" dirty="0" err="1">
                <a:latin typeface="Bookman Old Style" pitchFamily="18" charset="0"/>
              </a:rPr>
              <a:t>Sicro</a:t>
            </a:r>
            <a:r>
              <a:rPr lang="pt-BR" dirty="0">
                <a:latin typeface="Bookman Old Style" pitchFamily="18" charset="0"/>
              </a:rPr>
              <a:t>), para serviços e obras de infraestrutura de transportes, </a:t>
            </a:r>
            <a:r>
              <a:rPr lang="pt-BR" u="sng" dirty="0">
                <a:latin typeface="Bookman Old Style" pitchFamily="18" charset="0"/>
              </a:rPr>
              <a:t>ou do Sistema Nacional de Pesquisa de Custos e Índices de Construção Civil (</a:t>
            </a:r>
            <a:r>
              <a:rPr lang="pt-BR" u="sng" dirty="0" err="1">
                <a:latin typeface="Bookman Old Style" pitchFamily="18" charset="0"/>
              </a:rPr>
              <a:t>Sinapi</a:t>
            </a:r>
            <a:r>
              <a:rPr lang="pt-BR" u="sng" dirty="0">
                <a:latin typeface="Bookman Old Style" pitchFamily="18" charset="0"/>
              </a:rPr>
              <a:t>), </a:t>
            </a:r>
            <a:r>
              <a:rPr lang="pt-BR" dirty="0">
                <a:latin typeface="Bookman Old Style" pitchFamily="18" charset="0"/>
              </a:rPr>
              <a:t>para as demais obras e serviços de engenharia</a:t>
            </a:r>
            <a:r>
              <a:rPr lang="pt-BR" dirty="0"/>
              <a:t>;</a:t>
            </a:r>
          </a:p>
        </p:txBody>
      </p:sp>
    </p:spTree>
    <p:extLst>
      <p:ext uri="{BB962C8B-B14F-4D97-AF65-F5344CB8AC3E}">
        <p14:creationId xmlns:p14="http://schemas.microsoft.com/office/powerpoint/2010/main" val="90715873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a:bodyPr>
          <a:lstStyle/>
          <a:p>
            <a:r>
              <a:rPr lang="pt-BR" dirty="0">
                <a:latin typeface="Bookman Old Style" pitchFamily="18" charset="0"/>
              </a:rPr>
              <a:t>II - </a:t>
            </a:r>
            <a:r>
              <a:rPr lang="pt-BR" b="1" dirty="0">
                <a:latin typeface="Bookman Old Style" pitchFamily="18" charset="0"/>
              </a:rPr>
              <a:t>utilização de dados de pesquisa publicada em mídia especializada</a:t>
            </a:r>
            <a:r>
              <a:rPr lang="pt-BR" dirty="0">
                <a:latin typeface="Bookman Old Style" pitchFamily="18" charset="0"/>
              </a:rPr>
              <a:t>, de tabela de referência formalmente aprovada pelo Poder Executivo federal e de sítios eletrônicos especializados ou de domínio amplo, desde que contenham a data e a hora de acesso;</a:t>
            </a:r>
          </a:p>
          <a:p>
            <a:r>
              <a:rPr lang="pt-BR" dirty="0">
                <a:latin typeface="Bookman Old Style" pitchFamily="18" charset="0"/>
              </a:rPr>
              <a:t>III - </a:t>
            </a:r>
            <a:r>
              <a:rPr lang="pt-BR" b="1" dirty="0">
                <a:latin typeface="Bookman Old Style" pitchFamily="18" charset="0"/>
              </a:rPr>
              <a:t>contratações similares feitas pela Administração Pública</a:t>
            </a:r>
            <a:r>
              <a:rPr lang="pt-BR" dirty="0">
                <a:latin typeface="Bookman Old Style" pitchFamily="18" charset="0"/>
              </a:rPr>
              <a:t>, em execução ou concluídas no período de 1 (um) ano anterior à data da pesquisa de preços, observado o índice de atualização de preços correspondente;</a:t>
            </a:r>
          </a:p>
          <a:p>
            <a:endParaRPr lang="pt-BR" dirty="0"/>
          </a:p>
        </p:txBody>
      </p:sp>
    </p:spTree>
    <p:extLst>
      <p:ext uri="{BB962C8B-B14F-4D97-AF65-F5344CB8AC3E}">
        <p14:creationId xmlns:p14="http://schemas.microsoft.com/office/powerpoint/2010/main" val="33163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t>IV - pesquisa na base nacional de </a:t>
            </a:r>
            <a:r>
              <a:rPr lang="pt-BR" b="1" dirty="0"/>
              <a:t>notas fiscais eletrônicas</a:t>
            </a:r>
            <a:r>
              <a:rPr lang="pt-BR" dirty="0"/>
              <a:t>, na forma de regulamento.</a:t>
            </a:r>
          </a:p>
          <a:p>
            <a:r>
              <a:rPr lang="pt-BR" dirty="0"/>
              <a:t>§ 3º </a:t>
            </a:r>
            <a:r>
              <a:rPr lang="pt-BR" b="1" dirty="0"/>
              <a:t>Nas contratações realizadas por Municípios, Estados e Distrito Federal</a:t>
            </a:r>
            <a:r>
              <a:rPr lang="pt-BR" dirty="0"/>
              <a:t>, </a:t>
            </a:r>
            <a:r>
              <a:rPr lang="pt-BR" u="sng" dirty="0"/>
              <a:t>desde que não envolvam recursos da União</a:t>
            </a:r>
            <a:r>
              <a:rPr lang="pt-BR" dirty="0"/>
              <a:t>, o valor previamente estimado da contratação, a que se refere o </a:t>
            </a:r>
            <a:r>
              <a:rPr lang="pt-BR" b="1" dirty="0"/>
              <a:t>caput</a:t>
            </a:r>
            <a:r>
              <a:rPr lang="pt-BR" dirty="0"/>
              <a:t> deste artigo, </a:t>
            </a:r>
            <a:r>
              <a:rPr lang="pt-BR" b="1" dirty="0"/>
              <a:t>poderá ser definido por meio da utilização de outros sistemas de custos adotados pelo respectivo ente federativo.</a:t>
            </a:r>
          </a:p>
          <a:p>
            <a:endParaRPr lang="pt-BR" dirty="0"/>
          </a:p>
        </p:txBody>
      </p:sp>
    </p:spTree>
    <p:extLst>
      <p:ext uri="{BB962C8B-B14F-4D97-AF65-F5344CB8AC3E}">
        <p14:creationId xmlns:p14="http://schemas.microsoft.com/office/powerpoint/2010/main" val="31529643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a:bodyPr>
          <a:lstStyle/>
          <a:p>
            <a:r>
              <a:rPr lang="pt-BR" dirty="0">
                <a:latin typeface="Bookman Old Style" pitchFamily="18" charset="0"/>
              </a:rPr>
              <a:t>§ 4º </a:t>
            </a:r>
            <a:r>
              <a:rPr lang="pt-BR" b="1" dirty="0">
                <a:latin typeface="Bookman Old Style" pitchFamily="18" charset="0"/>
              </a:rPr>
              <a:t>Nas contratações diretas </a:t>
            </a:r>
            <a:r>
              <a:rPr lang="pt-BR" dirty="0">
                <a:latin typeface="Bookman Old Style" pitchFamily="18" charset="0"/>
              </a:rPr>
              <a:t>por inexigibilidade ou por dispensa, quando não for possível estimar o valor do objeto na forma estabelecida nos §§ 1º, 2º e 3º deste artigo, </a:t>
            </a:r>
            <a:r>
              <a:rPr lang="pt-BR" b="1" dirty="0">
                <a:latin typeface="Bookman Old Style" pitchFamily="18" charset="0"/>
              </a:rPr>
              <a:t>o contratado deverá comprovar previamente que os preços estão em conformidade com os praticados em contratações semelhantes de objetos de mesma natureza</a:t>
            </a:r>
            <a:r>
              <a:rPr lang="pt-BR" dirty="0">
                <a:latin typeface="Bookman Old Style" pitchFamily="18" charset="0"/>
              </a:rPr>
              <a:t>, por meio da apresentação de notas fiscais emitidas para outros contratantes no período de até 1 (um) ano anterior à data da contratação pela Administração, ou por outro meio idôneo.</a:t>
            </a:r>
          </a:p>
        </p:txBody>
      </p:sp>
    </p:spTree>
    <p:extLst>
      <p:ext uri="{BB962C8B-B14F-4D97-AF65-F5344CB8AC3E}">
        <p14:creationId xmlns:p14="http://schemas.microsoft.com/office/powerpoint/2010/main" val="185777262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85000" lnSpcReduction="10000"/>
          </a:bodyPr>
          <a:lstStyle/>
          <a:p>
            <a:r>
              <a:rPr lang="pt-BR" dirty="0">
                <a:latin typeface="Bookman Old Style" pitchFamily="18" charset="0"/>
              </a:rPr>
              <a:t>§ 5º </a:t>
            </a:r>
            <a:r>
              <a:rPr lang="pt-BR" b="1" dirty="0">
                <a:latin typeface="Bookman Old Style" pitchFamily="18" charset="0"/>
              </a:rPr>
              <a:t>No processo licitatório para contratação de obras e serviços de engenharia </a:t>
            </a:r>
            <a:r>
              <a:rPr lang="pt-BR" dirty="0">
                <a:latin typeface="Bookman Old Style" pitchFamily="18" charset="0"/>
              </a:rPr>
              <a:t>sob os regimes de contratação integrada ou </a:t>
            </a:r>
            <a:r>
              <a:rPr lang="pt-BR" dirty="0" err="1">
                <a:latin typeface="Bookman Old Style" pitchFamily="18" charset="0"/>
              </a:rPr>
              <a:t>semi-integrada</a:t>
            </a:r>
            <a:r>
              <a:rPr lang="pt-BR" dirty="0">
                <a:latin typeface="Bookman Old Style" pitchFamily="18" charset="0"/>
              </a:rPr>
              <a:t>, o valor estimado da contratação será calculado nos termos do § 2º deste artigo, </a:t>
            </a:r>
            <a:r>
              <a:rPr lang="pt-BR" b="1" dirty="0">
                <a:latin typeface="Bookman Old Style" pitchFamily="18" charset="0"/>
              </a:rPr>
              <a:t>acrescido ou não de parcela referente à remuneração do risco</a:t>
            </a:r>
            <a:r>
              <a:rPr lang="pt-BR" dirty="0">
                <a:latin typeface="Bookman Old Style" pitchFamily="18" charset="0"/>
              </a:rPr>
              <a:t>, e, sempre que necessário e o anteprojeto o permitir, a estimativa de preço será baseada em orçamento sintético, balizado em sistema de custo definido no inciso I do § 2º deste artigo, devendo a utilização de metodologia expedita ou paramétrica e de avaliação aproximada baseada em outras contratações similares ser reservada às frações do empreendimento não suficientemente detalhadas no anteprojeto.</a:t>
            </a:r>
          </a:p>
        </p:txBody>
      </p:sp>
    </p:spTree>
    <p:extLst>
      <p:ext uri="{BB962C8B-B14F-4D97-AF65-F5344CB8AC3E}">
        <p14:creationId xmlns:p14="http://schemas.microsoft.com/office/powerpoint/2010/main" val="28375449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l Próprio">
  <a:themeElements>
    <a:clrScheme name="Capital Própri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l Própri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l Própri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54377</TotalTime>
  <Words>5886</Words>
  <Application>Microsoft Office PowerPoint</Application>
  <PresentationFormat>Apresentação na tela (4:3)</PresentationFormat>
  <Paragraphs>283</Paragraphs>
  <Slides>119</Slides>
  <Notes>1</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119</vt:i4>
      </vt:variant>
    </vt:vector>
  </HeadingPairs>
  <TitlesOfParts>
    <vt:vector size="125" baseType="lpstr">
      <vt:lpstr>Bookman Old Style</vt:lpstr>
      <vt:lpstr>Calibri</vt:lpstr>
      <vt:lpstr>Franklin Gothic Book</vt:lpstr>
      <vt:lpstr>Perpetua</vt:lpstr>
      <vt:lpstr>Wingdings 2</vt:lpstr>
      <vt:lpstr>Capital Próprio</vt:lpstr>
      <vt:lpstr>PRO</vt:lpstr>
      <vt:lpstr> CURSO: NOVA LEI DE LICITAÇÕES- LEI Nº 14.133 DE 01 DE ABRIL DE 2021</vt:lpstr>
      <vt:lpstr>Regulamentos aplicáveis, sendo necessário atualizar sempre (pesquisa feita em 13/03/23)</vt:lpstr>
      <vt:lpstr>Apresentação do PowerPoint</vt:lpstr>
      <vt:lpstr>Apresentação do PowerPoint</vt:lpstr>
      <vt:lpstr>Apresentação do PowerPoint</vt:lpstr>
      <vt:lpstr>Apresentação do PowerPoint</vt:lpstr>
      <vt:lpstr>Apresentação do PowerPoint</vt:lpstr>
      <vt:lpstr>Apresentação do PowerPoint</vt:lpstr>
      <vt:lpstr>Continuam valendo</vt:lpstr>
      <vt:lpstr>ME e EPP</vt:lpstr>
      <vt:lpstr>Apresentação do PowerPoint</vt:lpstr>
      <vt:lpstr>Apresentação do PowerPoint</vt:lpstr>
      <vt:lpstr>Apresentação do PowerPoint</vt:lpstr>
      <vt:lpstr>DOS AGENTES PÚBLICOS </vt:lpstr>
      <vt:lpstr>Apresentação do PowerPoint</vt:lpstr>
      <vt:lpstr>Apresentação do PowerPoint</vt:lpstr>
      <vt:lpstr>Apresentação do PowerPoint</vt:lpstr>
      <vt:lpstr>Agente de contratação</vt:lpstr>
      <vt:lpstr>Apresentação do PowerPoint</vt:lpstr>
      <vt:lpstr>Apresentação do PowerPoint</vt:lpstr>
      <vt:lpstr>Apresentação do PowerPoint</vt:lpstr>
      <vt:lpstr>Apresentação do PowerPoint</vt:lpstr>
      <vt:lpstr>Art. 9º É vedado ao agente público.........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PARENTES EM LINHA RETA:  </vt:lpstr>
      <vt:lpstr>Apresentação do PowerPoint</vt:lpstr>
      <vt:lpstr>PARENTES EM LINHA COLATERAL:   PARENTES </vt:lpstr>
      <vt:lpstr>PARENTES  POR AFINIDADE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Art. 17. O processo de licitação observará as seguintes fases, em sequência: </vt:lpstr>
      <vt:lpstr>Apresentação do PowerPoint</vt:lpstr>
      <vt:lpstr>Apresentação do PowerPoint</vt:lpstr>
      <vt:lpstr>Apresentação do PowerPoint</vt:lpstr>
      <vt:lpstr>Apresentação do PowerPoint</vt:lpstr>
      <vt:lpstr>Apresentação do PowerPoint</vt:lpstr>
      <vt:lpstr>DA FASE PREPARATÓRIA </vt:lpstr>
      <vt:lpstr>Apresentação do PowerPoint</vt:lpstr>
      <vt:lpstr>Apresentação do PowerPoint</vt:lpstr>
      <vt:lpstr>Apresentação do PowerPoint</vt:lpstr>
      <vt:lpstr>Apresentação do PowerPoint</vt:lpstr>
      <vt:lpstr>Apresentação do PowerPoint</vt:lpstr>
      <vt:lpstr>E T P</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BIM</vt:lpstr>
      <vt:lpstr>BIM</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Pesquisa de preço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Orçamento Sigiloso</vt:lpstr>
      <vt:lpstr>Não se aplica o orçamento sigiloso</vt:lpstr>
      <vt:lpstr>Apresentação do PowerPoint</vt:lpstr>
      <vt:lpstr>Apresentação do PowerPoint</vt:lpstr>
      <vt:lpstr>Apresentação do PowerPoint</vt:lpstr>
      <vt:lpstr>Apresentação do PowerPoint</vt:lpstr>
      <vt:lpstr>               Programa de Integridade: Lei Anticorrupção Decreto nº 8420/15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FUTURA LEI DAS LICITAÇÕES- PROJETO 6814/2017</dc:title>
  <dc:creator>Antonio Noronha</dc:creator>
  <cp:lastModifiedBy>Antônio Noronha</cp:lastModifiedBy>
  <cp:revision>115</cp:revision>
  <dcterms:created xsi:type="dcterms:W3CDTF">2019-05-20T22:48:58Z</dcterms:created>
  <dcterms:modified xsi:type="dcterms:W3CDTF">2023-03-16T11:13:56Z</dcterms:modified>
</cp:coreProperties>
</file>