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9" r:id="rId4"/>
    <p:sldId id="257" r:id="rId5"/>
    <p:sldId id="281" r:id="rId6"/>
    <p:sldId id="261" r:id="rId7"/>
    <p:sldId id="266" r:id="rId8"/>
    <p:sldId id="267" r:id="rId9"/>
    <p:sldId id="262" r:id="rId10"/>
    <p:sldId id="265" r:id="rId11"/>
    <p:sldId id="263" r:id="rId12"/>
    <p:sldId id="264" r:id="rId13"/>
    <p:sldId id="268" r:id="rId14"/>
    <p:sldId id="272" r:id="rId15"/>
    <p:sldId id="273" r:id="rId16"/>
    <p:sldId id="274" r:id="rId17"/>
    <p:sldId id="275" r:id="rId18"/>
    <p:sldId id="276" r:id="rId19"/>
    <p:sldId id="277" r:id="rId20"/>
    <p:sldId id="279" r:id="rId21"/>
    <p:sldId id="280" r:id="rId2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lí Bastezini Kronbauer" userId="acd5f9dd098fe803" providerId="LiveId" clId="{4D9BABEE-B890-4DAF-982E-61B43D72AE84}"/>
    <pc:docChg chg="modSld">
      <pc:chgData name="Nelí Bastezini Kronbauer" userId="acd5f9dd098fe803" providerId="LiveId" clId="{4D9BABEE-B890-4DAF-982E-61B43D72AE84}" dt="2021-09-28T23:12:40.057" v="2" actId="20577"/>
      <pc:docMkLst>
        <pc:docMk/>
      </pc:docMkLst>
      <pc:sldChg chg="modSp mod">
        <pc:chgData name="Nelí Bastezini Kronbauer" userId="acd5f9dd098fe803" providerId="LiveId" clId="{4D9BABEE-B890-4DAF-982E-61B43D72AE84}" dt="2021-09-28T23:12:40.057" v="2" actId="20577"/>
        <pc:sldMkLst>
          <pc:docMk/>
          <pc:sldMk cId="2370517133" sldId="272"/>
        </pc:sldMkLst>
        <pc:spChg chg="mod">
          <ac:chgData name="Nelí Bastezini Kronbauer" userId="acd5f9dd098fe803" providerId="LiveId" clId="{4D9BABEE-B890-4DAF-982E-61B43D72AE84}" dt="2021-09-28T23:12:40.057" v="2" actId="20577"/>
          <ac:spMkLst>
            <pc:docMk/>
            <pc:sldMk cId="2370517133" sldId="272"/>
            <ac:spMk id="3" creationId="{BB4E8A76-D9D2-43BE-B1BA-2DC6DE316B4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8C6C43A-243D-4BA8-AB73-413B085E1A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A9F8F5FE-384A-4987-9E49-C7548C9815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0D2596DF-5FEA-4371-B536-7EDDDB372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094A-1988-4263-B103-A9D2B5634DB4}" type="datetimeFigureOut">
              <a:rPr lang="pt-BR" smtClean="0"/>
              <a:t>14/10/2021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5C71E3D4-7A20-4403-A26D-8504BD04E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61082D64-8E9B-41D2-8F1A-CF859DDA2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2689-4B27-46D3-A1D1-997AD570B6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1969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EDB964F-A7F2-4F1D-9941-6EC6A0BCB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44CCF69D-0815-4F98-B45F-69E5AD300B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9CBCD1AC-6964-4559-ADEA-A56A43809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094A-1988-4263-B103-A9D2B5634DB4}" type="datetimeFigureOut">
              <a:rPr lang="pt-BR" smtClean="0"/>
              <a:t>14/10/2021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A9019901-980D-413A-8D08-96BC246E8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05D9F9E8-8C1F-4009-AA98-63438C24C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2689-4B27-46D3-A1D1-997AD570B6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3658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DCFFC708-8512-43D8-8312-49EC1C91C3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52EA2C85-7C14-44D1-845B-9E4370C65A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5ADF42F8-6D6A-42E3-9F01-E2655DDA8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094A-1988-4263-B103-A9D2B5634DB4}" type="datetimeFigureOut">
              <a:rPr lang="pt-BR" smtClean="0"/>
              <a:t>14/10/2021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B23BE137-2370-4F57-8D59-E69B6ECC2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02BAA5ED-0F9B-4D5F-9F8F-5310DE46A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2689-4B27-46D3-A1D1-997AD570B6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3722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2B9AF3E-7769-49AC-97AA-5BEE4A828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87262A51-E062-45C7-B96A-F7324BB3F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91F256D2-FB74-431F-86E5-185A680BA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094A-1988-4263-B103-A9D2B5634DB4}" type="datetimeFigureOut">
              <a:rPr lang="pt-BR" smtClean="0"/>
              <a:t>14/10/2021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739E013C-D14B-427E-B1CD-5FF9B7E0B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61554EA2-8260-4FD8-935D-FA9791A43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2689-4B27-46D3-A1D1-997AD570B6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8192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8B88901-22D5-46D9-99A5-10A4E6677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624A5881-9AB0-4185-94C9-E7BAE1E46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E37D5F34-DCD0-40CE-92FD-9B49C622B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094A-1988-4263-B103-A9D2B5634DB4}" type="datetimeFigureOut">
              <a:rPr lang="pt-BR" smtClean="0"/>
              <a:t>14/10/2021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F6F9CE4B-74A9-400E-86C2-DF0D88406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D76CDA2B-F4D5-48A0-A7D5-B2F1A0CBD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2689-4B27-46D3-A1D1-997AD570B6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7274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3699901-D7EA-4B61-96FE-91C64A99D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B2A546B7-299C-42C4-91BB-E8883046F2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4926E3F2-1671-4E28-935B-6C0B4C7376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E12E2AE0-7F0E-4A14-AE6B-40C754271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094A-1988-4263-B103-A9D2B5634DB4}" type="datetimeFigureOut">
              <a:rPr lang="pt-BR" smtClean="0"/>
              <a:t>14/10/2021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7DCBBE28-D8BF-4F82-A03E-1BCC21B6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9E50ACE9-6A4D-44E6-8496-9B9C3101B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2689-4B27-46D3-A1D1-997AD570B6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113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E6C2565-5974-457E-B0AD-883C2ABFB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A3761AAE-6A2B-47B3-A05A-F7BD2216C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0BEDE9C1-F4DB-4830-9AF9-E92BBCB251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D88400C2-ADF6-4077-9F9C-23FA3D321B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D64DE09C-F526-47D0-A6AD-058032DED2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A0E57DD8-93CE-4622-9E75-DAA010D95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094A-1988-4263-B103-A9D2B5634DB4}" type="datetimeFigureOut">
              <a:rPr lang="pt-BR" smtClean="0"/>
              <a:t>14/10/2021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ABF72422-0935-43EA-B3E7-4C942F61E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4BC08E58-60FB-4EAD-B37E-5772A5896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2689-4B27-46D3-A1D1-997AD570B6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7949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4BFDB12-95C0-42DC-8182-8157029E1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2582E3BE-8F05-4ED1-91B8-C7A73D65A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094A-1988-4263-B103-A9D2B5634DB4}" type="datetimeFigureOut">
              <a:rPr lang="pt-BR" smtClean="0"/>
              <a:t>14/10/2021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CD2BB5FD-86DB-4FA2-9E0A-8B8415FFE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674792DC-6DD1-421E-B6CE-BDEE16D45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2689-4B27-46D3-A1D1-997AD570B6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4094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2A125C92-0B4F-482C-8835-3AA70A45C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094A-1988-4263-B103-A9D2B5634DB4}" type="datetimeFigureOut">
              <a:rPr lang="pt-BR" smtClean="0"/>
              <a:t>14/10/2021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8BF6B445-2433-475F-B806-B46BBF00D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D8F3A5FF-397B-4F5B-97B4-2FEE52D48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2689-4B27-46D3-A1D1-997AD570B6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2923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DF34395-DAC0-4D2F-A70D-E152932AA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86E20C95-B93F-439E-96A6-75124E239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ADC9F95F-89D3-455A-9697-76D2D26654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034F11B5-5A33-49A3-A7A1-6EFCCC7ED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094A-1988-4263-B103-A9D2B5634DB4}" type="datetimeFigureOut">
              <a:rPr lang="pt-BR" smtClean="0"/>
              <a:t>14/10/2021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35636EDD-0643-4B1F-9BF8-3C5D93A21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037D6B49-A65F-4366-9FD2-BC810952A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2689-4B27-46D3-A1D1-997AD570B6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3476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8A8A2FE-FE18-4BFC-976E-013EE7D68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7BE7759A-EE47-4A01-96BC-5E0F12E07C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C60DE389-0FDD-4323-A022-FBE83DF9DE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F16956DA-C75F-4038-BDF0-3370FAE1C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094A-1988-4263-B103-A9D2B5634DB4}" type="datetimeFigureOut">
              <a:rPr lang="pt-BR" smtClean="0"/>
              <a:t>14/10/2021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F4C5BDD1-CD18-410E-A954-6D279B723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896F178A-D68D-4FD1-9E89-446FC4F61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2689-4B27-46D3-A1D1-997AD570B6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779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53D39979-D694-4688-AEA4-3EB9C5AB0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40FAC757-D939-4B19-95C3-66018D6919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7DBF788A-F303-4528-9C7C-FD6E650CD8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8094A-1988-4263-B103-A9D2B5634DB4}" type="datetimeFigureOut">
              <a:rPr lang="pt-BR" smtClean="0"/>
              <a:t>14/10/2021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497603EE-036B-4014-943B-B52E21B50B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BF782546-1DF2-44F5-9633-C627552E3E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02689-4B27-46D3-A1D1-997AD570B6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6101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OBRE REALIZAÇÃO DA IV CONFERÊNCIA NACIONAL DE EDUCAÇÃO - CONAE 2022 - Site  do Conselho Estadual de Educação do Rio Grande do Sul">
            <a:extLst>
              <a:ext uri="{FF2B5EF4-FFF2-40B4-BE49-F238E27FC236}">
                <a16:creationId xmlns="" xmlns:a16="http://schemas.microsoft.com/office/drawing/2014/main" id="{A58F744E-44FE-44CD-A4D8-34EC80F303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650" y="0"/>
            <a:ext cx="69913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ço Reservado para Conteúdo 4">
            <a:extLst>
              <a:ext uri="{FF2B5EF4-FFF2-40B4-BE49-F238E27FC236}">
                <a16:creationId xmlns="" xmlns:a16="http://schemas.microsoft.com/office/drawing/2014/main" id="{8592FA60-0A90-4B60-AB73-334607B287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4325" y="180975"/>
            <a:ext cx="4705349" cy="64201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b="1" dirty="0"/>
              <a:t>COLEGIADO DE EDUCAÇÃO DA AMNOROESTE:</a:t>
            </a:r>
          </a:p>
          <a:p>
            <a:r>
              <a:rPr lang="pt-BR" dirty="0"/>
              <a:t>Coronel Martins</a:t>
            </a:r>
          </a:p>
          <a:p>
            <a:r>
              <a:rPr lang="pt-BR" dirty="0"/>
              <a:t>Galvão</a:t>
            </a:r>
          </a:p>
          <a:p>
            <a:r>
              <a:rPr lang="pt-BR" dirty="0" err="1"/>
              <a:t>Jupiá</a:t>
            </a:r>
            <a:endParaRPr lang="pt-BR" dirty="0"/>
          </a:p>
          <a:p>
            <a:r>
              <a:rPr lang="pt-BR" dirty="0"/>
              <a:t>Irati</a:t>
            </a:r>
          </a:p>
          <a:p>
            <a:r>
              <a:rPr lang="pt-BR" dirty="0"/>
              <a:t>Quilombo</a:t>
            </a:r>
          </a:p>
          <a:p>
            <a:r>
              <a:rPr lang="pt-BR" dirty="0"/>
              <a:t>São Bernardino</a:t>
            </a:r>
          </a:p>
          <a:p>
            <a:r>
              <a:rPr lang="pt-BR" dirty="0"/>
              <a:t>Novo Horizonte</a:t>
            </a:r>
          </a:p>
          <a:p>
            <a:r>
              <a:rPr lang="pt-BR" dirty="0"/>
              <a:t>São Lourenço do Oeste</a:t>
            </a:r>
          </a:p>
          <a:p>
            <a:pPr marL="0" indent="0">
              <a:buNone/>
            </a:pPr>
            <a:r>
              <a:rPr lang="pt-BR" dirty="0"/>
              <a:t>Outros segmentos envolvidos:</a:t>
            </a:r>
          </a:p>
          <a:p>
            <a:pPr marL="0" indent="0">
              <a:buNone/>
            </a:pPr>
            <a:r>
              <a:rPr lang="pt-BR" b="1" dirty="0"/>
              <a:t>-COORDENADORIAS REGIONAIS DE EDUCAÇÃO</a:t>
            </a:r>
          </a:p>
          <a:p>
            <a:pPr marL="0" indent="0">
              <a:buNone/>
            </a:pPr>
            <a:r>
              <a:rPr lang="pt-BR" b="1" dirty="0"/>
              <a:t>- INSTITUIÇÕES DE ENSINO SUPERIOR</a:t>
            </a:r>
          </a:p>
          <a:p>
            <a:pPr marL="0" indent="0">
              <a:buNone/>
            </a:pPr>
            <a:endParaRPr lang="pt-BR" b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836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="" xmlns:a16="http://schemas.microsoft.com/office/drawing/2014/main" id="{2C9A9DA9-7DC8-488B-A882-123947B0F3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Rectangle 21">
            <a:extLst>
              <a:ext uri="{FF2B5EF4-FFF2-40B4-BE49-F238E27FC236}">
                <a16:creationId xmlns="" xmlns:a16="http://schemas.microsoft.com/office/drawing/2014/main" id="{57F6BDD4-E066-4008-8011-6CC31AEB45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09575" y="633619"/>
            <a:ext cx="4279383" cy="5495925"/>
          </a:xfrm>
          <a:prstGeom prst="rect">
            <a:avLst/>
          </a:prstGeom>
          <a:ln w="9525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2711A8FB-68FC-45FC-B01E-38F809E2D43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45567" y="1171300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2A865FE3-5FC9-4049-87CF-30019C46C0F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77459" y="2093976"/>
            <a:ext cx="3328416" cy="9144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70B3911F-8067-4DF8-82B4-BF80571D4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523876"/>
            <a:ext cx="7721727" cy="52892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dirty="0"/>
              <a:t>IV - O PNE 2024-2034 e a inclusão: acessibilidade, direitos humanos e ambientais, justiça social, políticas de cotas, educação especial e diversidade. </a:t>
            </a:r>
          </a:p>
          <a:p>
            <a:pPr marL="0" indent="0">
              <a:buNone/>
            </a:pPr>
            <a:r>
              <a:rPr lang="pt-BR" sz="2400" dirty="0"/>
              <a:t>V - O PNE 2024-2034 e a equidade: democratização do acesso, permanência, aprendizagem, e gestão do fluxo escolar. </a:t>
            </a:r>
          </a:p>
          <a:p>
            <a:pPr marL="0" indent="0">
              <a:buNone/>
            </a:pPr>
            <a:r>
              <a:rPr lang="pt-BR" sz="2400" dirty="0"/>
              <a:t>VI - O PNE 2024-2034 e a qualidade: avaliação e regulação das políticas educacionais, Base Nacional Comum Curricular (BNCC).</a:t>
            </a:r>
          </a:p>
          <a:p>
            <a:pPr marL="0" indent="0">
              <a:buNone/>
            </a:pPr>
            <a:r>
              <a:rPr lang="pt-BR" sz="2400" dirty="0"/>
              <a:t>VII - O PNE 2024-2034 e a gestão democrática da escola pública: participação popular e controle social. </a:t>
            </a:r>
          </a:p>
          <a:p>
            <a:pPr marL="0" indent="0">
              <a:buNone/>
            </a:pPr>
            <a:r>
              <a:rPr lang="pt-BR" sz="2400" dirty="0"/>
              <a:t>VIII - O PNE 2024-2034: os limites e necessidades impostos por crises que impactem a escola: educação em tempos de pandemia. </a:t>
            </a:r>
          </a:p>
          <a:p>
            <a:pPr marL="0" indent="0">
              <a:buNone/>
            </a:pPr>
            <a:r>
              <a:rPr lang="pt-BR" sz="2400" dirty="0"/>
              <a:t>IX - O PNE 2024-2034: desenvolvimento da educação profissional e tecnológica.</a:t>
            </a:r>
          </a:p>
        </p:txBody>
      </p:sp>
      <p:pic>
        <p:nvPicPr>
          <p:cNvPr id="4" name="Picture 2" descr="EXPLICANDO A CONAE. – UNCME">
            <a:extLst>
              <a:ext uri="{FF2B5EF4-FFF2-40B4-BE49-F238E27FC236}">
                <a16:creationId xmlns="" xmlns:a16="http://schemas.microsoft.com/office/drawing/2014/main" id="{CFC0EB4D-E2D5-45C3-81AC-FBBDDCB340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15450" y="1997415"/>
            <a:ext cx="2462022" cy="2041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365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="" xmlns:a16="http://schemas.microsoft.com/office/drawing/2014/main" id="{19D32F93-50AC-4C46-A5DB-291C60DDB7B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EXPLICANDO A CONAE. – UNCME">
            <a:extLst>
              <a:ext uri="{FF2B5EF4-FFF2-40B4-BE49-F238E27FC236}">
                <a16:creationId xmlns="" xmlns:a16="http://schemas.microsoft.com/office/drawing/2014/main" id="{2EA815F7-9468-42E4-9177-87C8A171F2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1239" y="2629858"/>
            <a:ext cx="2797811" cy="1566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Freeform: Shape 17">
            <a:extLst>
              <a:ext uri="{FF2B5EF4-FFF2-40B4-BE49-F238E27FC236}">
                <a16:creationId xmlns="" xmlns:a16="http://schemas.microsoft.com/office/drawing/2014/main" id="{B9A1D9BC-1455-4308-9ABD-A3F8EDB67AA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296068" y="320442"/>
            <a:ext cx="6572492" cy="6212748"/>
          </a:xfrm>
          <a:custGeom>
            <a:avLst/>
            <a:gdLst>
              <a:gd name="connsiteX0" fmla="*/ 0 w 6572492"/>
              <a:gd name="connsiteY0" fmla="*/ 0 h 6212748"/>
              <a:gd name="connsiteX1" fmla="*/ 2248593 w 6572492"/>
              <a:gd name="connsiteY1" fmla="*/ 0 h 6212748"/>
              <a:gd name="connsiteX2" fmla="*/ 2694770 w 6572492"/>
              <a:gd name="connsiteY2" fmla="*/ 0 h 6212748"/>
              <a:gd name="connsiteX3" fmla="*/ 2991094 w 6572492"/>
              <a:gd name="connsiteY3" fmla="*/ 0 h 6212748"/>
              <a:gd name="connsiteX4" fmla="*/ 6572492 w 6572492"/>
              <a:gd name="connsiteY4" fmla="*/ 0 h 6212748"/>
              <a:gd name="connsiteX5" fmla="*/ 6572492 w 6572492"/>
              <a:gd name="connsiteY5" fmla="*/ 2864954 h 6212748"/>
              <a:gd name="connsiteX6" fmla="*/ 3129047 w 6572492"/>
              <a:gd name="connsiteY6" fmla="*/ 6212748 h 6212748"/>
              <a:gd name="connsiteX7" fmla="*/ 2694770 w 6572492"/>
              <a:gd name="connsiteY7" fmla="*/ 6212748 h 6212748"/>
              <a:gd name="connsiteX8" fmla="*/ 2248593 w 6572492"/>
              <a:gd name="connsiteY8" fmla="*/ 6212748 h 6212748"/>
              <a:gd name="connsiteX9" fmla="*/ 0 w 6572492"/>
              <a:gd name="connsiteY9" fmla="*/ 6212748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72492" h="6212748">
                <a:moveTo>
                  <a:pt x="0" y="0"/>
                </a:moveTo>
                <a:lnTo>
                  <a:pt x="2248593" y="0"/>
                </a:lnTo>
                <a:lnTo>
                  <a:pt x="2694770" y="0"/>
                </a:lnTo>
                <a:lnTo>
                  <a:pt x="2991094" y="0"/>
                </a:lnTo>
                <a:lnTo>
                  <a:pt x="6572492" y="0"/>
                </a:lnTo>
                <a:lnTo>
                  <a:pt x="6572492" y="2864954"/>
                </a:lnTo>
                <a:lnTo>
                  <a:pt x="3129047" y="6212748"/>
                </a:lnTo>
                <a:lnTo>
                  <a:pt x="2694770" y="6212748"/>
                </a:lnTo>
                <a:lnTo>
                  <a:pt x="2248593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ight Triangle 19">
            <a:extLst>
              <a:ext uri="{FF2B5EF4-FFF2-40B4-BE49-F238E27FC236}">
                <a16:creationId xmlns=""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4A62647B-1222-407C-8740-5A497612B1F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btítulo 5">
            <a:extLst>
              <a:ext uri="{FF2B5EF4-FFF2-40B4-BE49-F238E27FC236}">
                <a16:creationId xmlns="" xmlns:a16="http://schemas.microsoft.com/office/drawing/2014/main" id="{DB229E0B-8B9F-4403-AB91-5DC21068E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81600" y="620198"/>
            <a:ext cx="6457950" cy="4744281"/>
          </a:xfrm>
        </p:spPr>
        <p:txBody>
          <a:bodyPr anchor="t">
            <a:noAutofit/>
          </a:bodyPr>
          <a:lstStyle/>
          <a:p>
            <a:pPr algn="l"/>
            <a:r>
              <a:rPr lang="pt-BR" b="1" dirty="0"/>
              <a:t>      Eixo 2. Uma escola para o futuro: tecnologia e      	conectividade a serviço da Educação</a:t>
            </a:r>
          </a:p>
          <a:p>
            <a:pPr algn="l"/>
            <a:r>
              <a:rPr lang="pt-BR" dirty="0" err="1"/>
              <a:t>Sub-Eixos</a:t>
            </a:r>
            <a:r>
              <a:rPr lang="pt-BR" dirty="0"/>
              <a:t> </a:t>
            </a:r>
          </a:p>
          <a:p>
            <a:pPr algn="l"/>
            <a:r>
              <a:rPr lang="pt-BR" dirty="0"/>
              <a:t>I - O PNE 2024-2034 na definição de uma escola para o futuro que assegure o acesso a inovação, tecnologias, oferta de educação aberta e a distância. </a:t>
            </a:r>
          </a:p>
          <a:p>
            <a:pPr algn="l"/>
            <a:endParaRPr lang="pt-BR" dirty="0"/>
          </a:p>
          <a:p>
            <a:pPr algn="l"/>
            <a:r>
              <a:rPr lang="pt-BR" dirty="0"/>
              <a:t>II - O PNE 2024-2034 na organização e construção de uma escola para o futuro: garantia referenciais curriculares, práticas pedagógicas, formação de professores e infraestrutura física e tecnológica que permitam a ampliação da conectividade, o acesso à internet e a dispositivos computacionais.</a:t>
            </a:r>
          </a:p>
        </p:txBody>
      </p:sp>
    </p:spTree>
    <p:extLst>
      <p:ext uri="{BB962C8B-B14F-4D97-AF65-F5344CB8AC3E}">
        <p14:creationId xmlns:p14="http://schemas.microsoft.com/office/powerpoint/2010/main" val="318066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="" xmlns:a16="http://schemas.microsoft.com/office/drawing/2014/main" id="{9D25F302-27C5-414F-97F8-6EA0A6C028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EXPLICANDO A CONAE. – UNCME">
            <a:extLst>
              <a:ext uri="{FF2B5EF4-FFF2-40B4-BE49-F238E27FC236}">
                <a16:creationId xmlns="" xmlns:a16="http://schemas.microsoft.com/office/drawing/2014/main" id="{29B1D9FC-A1E4-43E9-B5CA-E14CB8D9B7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1675" y="2291294"/>
            <a:ext cx="4274175" cy="2271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ight Triangle 12">
            <a:extLst>
              <a:ext uri="{FF2B5EF4-FFF2-40B4-BE49-F238E27FC236}">
                <a16:creationId xmlns="" xmlns:a16="http://schemas.microsoft.com/office/drawing/2014/main" id="{830A36F8-48C2-4842-A87B-8CE8DF4E7FD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086A5A31-B10A-4793-84D4-D785959AE5B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05201" y="623275"/>
            <a:ext cx="5141626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D5BAE2AA-D75D-4BD6-8429-2A1BC5A22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6526" y="863177"/>
            <a:ext cx="5060302" cy="4072890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pt-BR" sz="2000" b="1" dirty="0"/>
              <a:t>Eixo 3. Criação do SNE: avaliação da legislação inerente e do modelo em construção </a:t>
            </a:r>
          </a:p>
          <a:p>
            <a:pPr marL="0" indent="0">
              <a:buNone/>
            </a:pPr>
            <a:r>
              <a:rPr lang="pt-BR" sz="2000" dirty="0" err="1"/>
              <a:t>Sub-Eixos</a:t>
            </a:r>
            <a:r>
              <a:rPr lang="pt-BR" sz="2000" dirty="0"/>
              <a:t> </a:t>
            </a:r>
          </a:p>
          <a:p>
            <a:pPr marL="0" indent="0">
              <a:buNone/>
            </a:pPr>
            <a:r>
              <a:rPr lang="pt-BR" sz="2000" dirty="0"/>
              <a:t>I - O PNE 2024-2034 na articulação do Sistema Nacional de Educação (SNE): instituição, democratização, cooperação federativa, regime de colaboração, parcerias público-privadas, avaliação e regulação da educação. </a:t>
            </a:r>
          </a:p>
          <a:p>
            <a:pPr marL="0" indent="0">
              <a:buNone/>
            </a:pPr>
            <a:r>
              <a:rPr lang="pt-BR" sz="2000" dirty="0"/>
              <a:t>II - O PNE 2024-2034, políticas intersetoriais de desenvolvimento, educação, cultura, ciência, trabalho, meio ambiente, saúde, tecnologia e inovação. </a:t>
            </a:r>
          </a:p>
          <a:p>
            <a:pPr marL="0" indent="0">
              <a:buNone/>
            </a:pPr>
            <a:r>
              <a:rPr lang="pt-BR" sz="2000" dirty="0"/>
              <a:t>III - O PNE 2024-2034 e o financiamento da educação: gestão, transparência e controle social.</a:t>
            </a:r>
          </a:p>
        </p:txBody>
      </p:sp>
    </p:spTree>
    <p:extLst>
      <p:ext uri="{BB962C8B-B14F-4D97-AF65-F5344CB8AC3E}">
        <p14:creationId xmlns:p14="http://schemas.microsoft.com/office/powerpoint/2010/main" val="159962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9D25F302-27C5-414F-97F8-6EA0A6C028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="" xmlns:a16="http://schemas.microsoft.com/office/drawing/2014/main" id="{830A36F8-48C2-4842-A87B-8CE8DF4E7FD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8F451A30-466B-4996-9BA5-CD6ABCC6D55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673B915-3113-4FE3-A423-ACAD3E7BF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5260" y="628388"/>
            <a:ext cx="5852711" cy="971812"/>
          </a:xfrm>
        </p:spPr>
        <p:txBody>
          <a:bodyPr>
            <a:normAutofit/>
          </a:bodyPr>
          <a:lstStyle/>
          <a:p>
            <a:r>
              <a:rPr lang="pt-BR" sz="6000" b="1" dirty="0"/>
              <a:t>CALENDÁRIO</a:t>
            </a:r>
          </a:p>
        </p:txBody>
      </p:sp>
      <p:pic>
        <p:nvPicPr>
          <p:cNvPr id="4" name="Picture 2" descr="EXPLICANDO A CONAE. – UNCME">
            <a:extLst>
              <a:ext uri="{FF2B5EF4-FFF2-40B4-BE49-F238E27FC236}">
                <a16:creationId xmlns="" xmlns:a16="http://schemas.microsoft.com/office/drawing/2014/main" id="{FB0AA977-B3D7-43EA-AF12-302BA9AF46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3357" y="2734279"/>
            <a:ext cx="3533985" cy="1466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B671D2B9-DE17-491D-9D9B-33FFDBA6B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7343" y="1762125"/>
            <a:ext cx="6782182" cy="3964351"/>
          </a:xfrm>
        </p:spPr>
        <p:txBody>
          <a:bodyPr anchor="t">
            <a:noAutofit/>
          </a:bodyPr>
          <a:lstStyle/>
          <a:p>
            <a:r>
              <a:rPr lang="pt-BR" dirty="0"/>
              <a:t>Conferências Municipais ou Intermunicipais de Educação - 1º de agosto a 31 de outubro de 2021.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Conferência Estadual - 26, 27 e 28 de abril de 2022, na forma remota ou presencial (Florianópolis).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IV CONAE - 23, 24 e 25 de novembro de 2022, em Brasília. </a:t>
            </a:r>
          </a:p>
        </p:txBody>
      </p:sp>
    </p:spTree>
    <p:extLst>
      <p:ext uri="{BB962C8B-B14F-4D97-AF65-F5344CB8AC3E}">
        <p14:creationId xmlns:p14="http://schemas.microsoft.com/office/powerpoint/2010/main" val="310049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081EA652-8C6A-4E69-BEB9-1708094745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="" xmlns:a16="http://schemas.microsoft.com/office/drawing/2014/main" id="{5298780A-33B9-4EA2-8F67-DE68AD62841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7F488E8B-4E1E-4402-8935-D4E6C02615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BB4E8A76-D9D2-43BE-B1BA-2DC6DE316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975" y="623275"/>
            <a:ext cx="10603851" cy="5790404"/>
          </a:xfrm>
        </p:spPr>
        <p:txBody>
          <a:bodyPr anchor="t">
            <a:noAutofit/>
          </a:bodyPr>
          <a:lstStyle/>
          <a:p>
            <a:r>
              <a:rPr lang="pt-BR" sz="2000" b="1" dirty="0"/>
              <a:t>COMISSÃO REGIONAL</a:t>
            </a:r>
          </a:p>
          <a:p>
            <a:pPr marL="0" indent="0">
              <a:buNone/>
            </a:pPr>
            <a:r>
              <a:rPr lang="pt-BR" sz="2000" dirty="0"/>
              <a:t>A realização da Etapa Regional será deliberada pela comissão regional, que será constituída, no mínimo, por 5 representantes: </a:t>
            </a:r>
          </a:p>
          <a:p>
            <a:pPr marL="0" indent="0">
              <a:buNone/>
            </a:pPr>
            <a:r>
              <a:rPr lang="pt-BR" sz="2000" dirty="0" smtClean="0"/>
              <a:t>-  </a:t>
            </a:r>
            <a:r>
              <a:rPr lang="pt-BR" sz="2000" dirty="0"/>
              <a:t>Fóruns Municipais de Educação – Novo Horizonte</a:t>
            </a:r>
          </a:p>
          <a:p>
            <a:pPr>
              <a:buFontTx/>
              <a:buChar char="-"/>
            </a:pPr>
            <a:r>
              <a:rPr lang="pt-BR" sz="2000" dirty="0"/>
              <a:t>Conselhos Municipais de Educação – São Bernardino e Jupiá</a:t>
            </a:r>
          </a:p>
          <a:p>
            <a:pPr>
              <a:buFontTx/>
              <a:buChar char="-"/>
            </a:pPr>
            <a:r>
              <a:rPr lang="pt-BR" sz="2000" dirty="0"/>
              <a:t>Secretarias Municipais de Educação – Quilombo e Coronel Martins</a:t>
            </a:r>
          </a:p>
          <a:p>
            <a:pPr>
              <a:buFontTx/>
              <a:buChar char="-"/>
            </a:pPr>
            <a:r>
              <a:rPr lang="pt-BR" sz="2000" dirty="0"/>
              <a:t>Associação de Municípios - </a:t>
            </a:r>
          </a:p>
          <a:p>
            <a:pPr>
              <a:buFontTx/>
              <a:buChar char="-"/>
            </a:pPr>
            <a:r>
              <a:rPr lang="pt-BR" sz="2000" dirty="0"/>
              <a:t>Coordenadoria Regional de Educação (CRE) - Coordenadora</a:t>
            </a:r>
          </a:p>
          <a:p>
            <a:pPr>
              <a:buFontTx/>
              <a:buChar char="-"/>
            </a:pPr>
            <a:r>
              <a:rPr lang="pt-BR" sz="2000" dirty="0"/>
              <a:t>União dos Dirigentes Municipais de Educação (UNDIME/SC) – Irati </a:t>
            </a:r>
          </a:p>
          <a:p>
            <a:pPr>
              <a:buFontTx/>
              <a:buChar char="-"/>
            </a:pPr>
            <a:r>
              <a:rPr lang="pt-BR" sz="2000" dirty="0"/>
              <a:t>Associação Catarinense de Fundações Educacionais (ACAFE) – São Lourenço do Oeste</a:t>
            </a:r>
          </a:p>
          <a:p>
            <a:pPr>
              <a:buFontTx/>
              <a:buChar char="-"/>
            </a:pPr>
            <a:r>
              <a:rPr lang="pt-BR" sz="2000" dirty="0"/>
              <a:t> Universidades Públicas, Privadas e Institutos Federais -  São Lourenço do Oeste</a:t>
            </a:r>
          </a:p>
          <a:p>
            <a:pPr>
              <a:buFontTx/>
              <a:buChar char="-"/>
            </a:pPr>
            <a:r>
              <a:rPr lang="pt-BR" sz="2000" dirty="0"/>
              <a:t>Sociedade civil organizada -  São Lourenço do Oeste </a:t>
            </a:r>
          </a:p>
          <a:p>
            <a:pPr>
              <a:buFontTx/>
              <a:buChar char="-"/>
            </a:pPr>
            <a:r>
              <a:rPr lang="pt-BR" sz="2000" dirty="0"/>
              <a:t>Representante de professores e de estudantes de escolas públicas e privadas – Galvão,  São Bernardino e Coronel Martins (estudante)</a:t>
            </a:r>
          </a:p>
          <a:p>
            <a:pPr>
              <a:buFontTx/>
              <a:buChar char="-"/>
            </a:pPr>
            <a:r>
              <a:rPr lang="pt-BR" sz="2000" dirty="0"/>
              <a:t>Sindicato das Escolas Particulares de Santa Catarina (SINEPE). </a:t>
            </a:r>
          </a:p>
        </p:txBody>
      </p:sp>
      <p:pic>
        <p:nvPicPr>
          <p:cNvPr id="4" name="Picture 2" descr="EXPLICANDO A CONAE. – UNCME">
            <a:extLst>
              <a:ext uri="{FF2B5EF4-FFF2-40B4-BE49-F238E27FC236}">
                <a16:creationId xmlns="" xmlns:a16="http://schemas.microsoft.com/office/drawing/2014/main" id="{FC37F287-D95F-458C-9770-3785C22DC1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5050" y="0"/>
            <a:ext cx="2200275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051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12609869-9E80-471B-A487-A53288E0E79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A8DD98CE-02CA-4F6D-814A-971EA4D96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5" y="333376"/>
            <a:ext cx="7408958" cy="5607602"/>
          </a:xfrm>
        </p:spPr>
        <p:txBody>
          <a:bodyPr anchor="t">
            <a:noAutofit/>
          </a:bodyPr>
          <a:lstStyle/>
          <a:p>
            <a:r>
              <a:rPr lang="pt-BR" sz="3200" dirty="0"/>
              <a:t>A comissão regional será responsável:</a:t>
            </a:r>
          </a:p>
          <a:p>
            <a:pPr>
              <a:buFontTx/>
              <a:buChar char="-"/>
            </a:pPr>
            <a:r>
              <a:rPr lang="pt-BR" sz="3200" dirty="0"/>
              <a:t>elaboração do regimento;</a:t>
            </a:r>
          </a:p>
          <a:p>
            <a:pPr>
              <a:buFontTx/>
              <a:buChar char="-"/>
            </a:pPr>
            <a:r>
              <a:rPr lang="pt-BR" sz="3200" dirty="0"/>
              <a:t>constituição da Comissão Especial de Mobilização e Divulgação – CEMD e da Comissão Especial de Monitoramento e Sistematização – CEMS</a:t>
            </a:r>
          </a:p>
          <a:p>
            <a:pPr marL="0" indent="0">
              <a:buNone/>
            </a:pPr>
            <a:r>
              <a:rPr lang="pt-BR" sz="3200" dirty="0"/>
              <a:t>- eleição dos delegados que representarão a região na Conferência Estadual, assim como o encaminhamento do resultado à Comissão Organizadora Estadual da IV CONAE/SC.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7004738A-9D34-43E8-97D2-CA0EED4F8BE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B8B8D07F-F13E-443E-BA68-2D26672D76B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2813A4FA-24A5-41ED-A534-3807D1B2F34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C3944F27-CA70-4E84-A51A-E6BF8955897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2" descr="EXPLICANDO A CONAE. – UNCME">
            <a:extLst>
              <a:ext uri="{FF2B5EF4-FFF2-40B4-BE49-F238E27FC236}">
                <a16:creationId xmlns="" xmlns:a16="http://schemas.microsoft.com/office/drawing/2014/main" id="{5F0F7528-8AE8-41E6-AD2A-9E7B0122CC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55957" y="2563603"/>
            <a:ext cx="4159897" cy="1730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483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39B7FDC9-F0CE-43A7-9F2A-83DD09DC34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EXPLICANDO A CONAE. – UNCME">
            <a:extLst>
              <a:ext uri="{FF2B5EF4-FFF2-40B4-BE49-F238E27FC236}">
                <a16:creationId xmlns="" xmlns:a16="http://schemas.microsoft.com/office/drawing/2014/main" id="{5B3FB544-F5EF-4CA9-865A-42A91CD7D0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5373" y="2730455"/>
            <a:ext cx="1914927" cy="1397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1A399FCD-B90A-4920-B9B8-F1A2CE22B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0" y="104902"/>
            <a:ext cx="9182101" cy="54124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b="1" dirty="0"/>
              <a:t>DOS DELEGADOS</a:t>
            </a:r>
          </a:p>
          <a:p>
            <a:pPr marL="0" indent="0">
              <a:buNone/>
            </a:pPr>
            <a:r>
              <a:rPr lang="pt-BR" sz="2400" dirty="0"/>
              <a:t>São delegados/as eleitos/as na Etapa Municipal e/ou Intermunicipal para a Etapa Estadual da IV CONAE/SC os/as eleitos pela Etapa Regional, observando obrigatoriamente os seguintes critérios: ter sido inscrito no segmento ou setor correspondente a que foi eleito e ter participado das Etapa Municipal e/ou Intermunicipal e Regional. O delegado que não participar da regional, automaticamente perderá a respectiva vaga, sendo assumida no mesmo segmento ou setor, por um suplente que esteja em acordo com os critérios deste regimento.</a:t>
            </a:r>
          </a:p>
          <a:p>
            <a:pPr marL="0" indent="0">
              <a:buNone/>
            </a:pPr>
            <a:endParaRPr lang="pt-BR" sz="2400" dirty="0"/>
          </a:p>
          <a:p>
            <a:r>
              <a:rPr lang="pt-BR" sz="2400" dirty="0"/>
              <a:t>Representação da </a:t>
            </a:r>
            <a:r>
              <a:rPr lang="pt-BR" sz="2400" dirty="0" err="1"/>
              <a:t>AMNoroeste</a:t>
            </a:r>
            <a:r>
              <a:rPr lang="pt-BR" sz="2400" dirty="0"/>
              <a:t>: </a:t>
            </a:r>
          </a:p>
          <a:p>
            <a:pPr marL="0" indent="0">
              <a:buNone/>
            </a:pPr>
            <a:r>
              <a:rPr lang="pt-BR" sz="2400" dirty="0"/>
              <a:t>-Ed. básica: 06</a:t>
            </a:r>
          </a:p>
          <a:p>
            <a:pPr marL="0" indent="0">
              <a:buNone/>
            </a:pPr>
            <a:r>
              <a:rPr lang="pt-BR" sz="2400" dirty="0"/>
              <a:t>-Ens. superior: 04 </a:t>
            </a:r>
          </a:p>
          <a:p>
            <a:pPr marL="0" indent="0">
              <a:buNone/>
            </a:pPr>
            <a:r>
              <a:rPr lang="pt-BR" sz="2400" dirty="0"/>
              <a:t>-Ed. prof. e tecn.: 02 </a:t>
            </a:r>
          </a:p>
          <a:p>
            <a:pPr marL="0" indent="0">
              <a:buNone/>
            </a:pPr>
            <a:r>
              <a:rPr lang="pt-BR" sz="2400" dirty="0"/>
              <a:t>-Representantes: LGBT, Quilombolas, Negros, Idoso, Juventude, Campo, Indígenas, EJA, Pessoa Com Deficiência/Público da Educação Especial: 05</a:t>
            </a:r>
          </a:p>
          <a:p>
            <a:pPr marL="0" indent="0">
              <a:buNone/>
            </a:pPr>
            <a:r>
              <a:rPr lang="pt-BR" sz="2400" b="1" dirty="0"/>
              <a:t>TOTAL: 17</a:t>
            </a:r>
          </a:p>
        </p:txBody>
      </p:sp>
    </p:spTree>
    <p:extLst>
      <p:ext uri="{BB962C8B-B14F-4D97-AF65-F5344CB8AC3E}">
        <p14:creationId xmlns:p14="http://schemas.microsoft.com/office/powerpoint/2010/main" val="348100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979E27D9-03C7-44E2-9FF8-15D0C8506AF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B5066D5-0EB0-4E39-A1B2-38656CE4B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275" y="495300"/>
            <a:ext cx="7943850" cy="5445677"/>
          </a:xfrm>
        </p:spPr>
        <p:txBody>
          <a:bodyPr anchor="t">
            <a:normAutofit/>
          </a:bodyPr>
          <a:lstStyle/>
          <a:p>
            <a:endParaRPr lang="pt-BR" sz="2000" dirty="0"/>
          </a:p>
          <a:p>
            <a:pPr marL="0" indent="0">
              <a:buNone/>
            </a:pPr>
            <a:r>
              <a:rPr lang="pt-BR" sz="3600" dirty="0"/>
              <a:t>As propostas de emendas aprovadas nas Conferências Municipais e/ou Intermunicipais, serão sistematizadas na Etapa Regional e encaminhadas à Comissão Organizadora da Etapa Estadual, podendo ser de três tipos: a) Aditivas; b) Supressivas; c) Substitutivas.</a:t>
            </a:r>
          </a:p>
        </p:txBody>
      </p:sp>
      <p:pic>
        <p:nvPicPr>
          <p:cNvPr id="4" name="Picture 2" descr="EXPLICANDO A CONAE. – UNCME">
            <a:extLst>
              <a:ext uri="{FF2B5EF4-FFF2-40B4-BE49-F238E27FC236}">
                <a16:creationId xmlns="" xmlns:a16="http://schemas.microsoft.com/office/drawing/2014/main" id="{BD5A6CC5-AA41-4E03-8BC3-081EB9A3A3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58200" y="2142909"/>
            <a:ext cx="3255265" cy="2158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EEBF1590-3B36-48EE-A89D-3B6F3CB256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AC8F6C8C-AB5A-4548-942D-E3FD40ACBC4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4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="" xmlns:a16="http://schemas.microsoft.com/office/drawing/2014/main" id="{12609869-9E80-471B-A487-A53288E0E79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32456E2-EABF-4C79-B836-AFB6B17AE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0"/>
            <a:ext cx="5323715" cy="812430"/>
          </a:xfrm>
        </p:spPr>
        <p:txBody>
          <a:bodyPr anchor="b">
            <a:normAutofit/>
          </a:bodyPr>
          <a:lstStyle/>
          <a:p>
            <a:pPr algn="ctr"/>
            <a:r>
              <a:rPr lang="pt-BR" sz="4000" b="1" dirty="0"/>
              <a:t>PROPOSTA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95ACD4BB-82FA-4C2B-B293-3BA62753A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3" y="1375954"/>
            <a:ext cx="7405007" cy="5024413"/>
          </a:xfrm>
        </p:spPr>
        <p:txBody>
          <a:bodyPr anchor="t"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pt-BR" sz="3200" dirty="0"/>
              <a:t>NA REGIÃO, FAZER A CONFERÊNCIA INTERMUNICIPAL EM TRÊS POLOS: </a:t>
            </a:r>
          </a:p>
          <a:p>
            <a:pPr marL="0" indent="0">
              <a:buNone/>
            </a:pPr>
            <a:r>
              <a:rPr lang="pt-BR" sz="3200" dirty="0"/>
              <a:t>1- JUPIÁ, GALVÃO E CORONEL MARTINS (eixo 2)</a:t>
            </a:r>
          </a:p>
          <a:p>
            <a:pPr marL="0" indent="0">
              <a:buNone/>
            </a:pPr>
            <a:endParaRPr lang="pt-BR" sz="3200" dirty="0"/>
          </a:p>
          <a:p>
            <a:pPr marL="0" indent="0">
              <a:buNone/>
            </a:pPr>
            <a:r>
              <a:rPr lang="pt-BR" sz="3200" dirty="0"/>
              <a:t>2- QUILOMBO E IRATI (eixo 1)</a:t>
            </a:r>
          </a:p>
          <a:p>
            <a:pPr marL="0" indent="0">
              <a:buNone/>
            </a:pPr>
            <a:endParaRPr lang="pt-BR" sz="3200" dirty="0"/>
          </a:p>
          <a:p>
            <a:pPr marL="0" indent="0">
              <a:buNone/>
            </a:pPr>
            <a:r>
              <a:rPr lang="pt-BR" sz="3200" dirty="0"/>
              <a:t>3- SÃO BERNARDINO, NOVO HORIZONTE E SÃO LOURENÇO DO OESTE (eixo 3)</a:t>
            </a:r>
          </a:p>
          <a:p>
            <a:pPr marL="0" indent="0">
              <a:buNone/>
            </a:pPr>
            <a:endParaRPr lang="pt-BR" sz="3200" dirty="0"/>
          </a:p>
          <a:p>
            <a:pPr>
              <a:buFontTx/>
              <a:buChar char="-"/>
            </a:pPr>
            <a:r>
              <a:rPr lang="pt-BR" sz="3200" dirty="0"/>
              <a:t>CADA POLO FICA RESPONSÁVEL PARA TRABALHAR UM EIXO</a:t>
            </a:r>
          </a:p>
          <a:p>
            <a:pPr marL="0" indent="0">
              <a:buNone/>
            </a:pPr>
            <a:endParaRPr lang="pt-BR" sz="32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7004738A-9D34-43E8-97D2-CA0EED4F8BE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B8B8D07F-F13E-443E-BA68-2D26672D76B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2813A4FA-24A5-41ED-A534-3807D1B2F34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C3944F27-CA70-4E84-A51A-E6BF8955897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2" descr="EXPLICANDO A CONAE. – UNCME">
            <a:extLst>
              <a:ext uri="{FF2B5EF4-FFF2-40B4-BE49-F238E27FC236}">
                <a16:creationId xmlns="" xmlns:a16="http://schemas.microsoft.com/office/drawing/2014/main" id="{8D0C48AB-E907-4A52-9F6D-EB7736B82E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21470" y="2563603"/>
            <a:ext cx="4170530" cy="1730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608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="" xmlns:a16="http://schemas.microsoft.com/office/drawing/2014/main" id="{8E20FA99-AAAC-4AF3-9FAE-707420324F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3945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ounded Rectangle 9">
            <a:extLst>
              <a:ext uri="{FF2B5EF4-FFF2-40B4-BE49-F238E27FC236}">
                <a16:creationId xmlns="" xmlns:a16="http://schemas.microsoft.com/office/drawing/2014/main" id="{9573BE85-6043-4C3A-A7DD-483A0A5FB74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84632" y="559407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2" descr="EXPLICANDO A CONAE. – UNCME">
            <a:extLst>
              <a:ext uri="{FF2B5EF4-FFF2-40B4-BE49-F238E27FC236}">
                <a16:creationId xmlns="" xmlns:a16="http://schemas.microsoft.com/office/drawing/2014/main" id="{203B7314-16FF-4BFC-92E3-D811FD7811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1364" y="2782994"/>
            <a:ext cx="3113280" cy="129201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7C532940-7DCF-4C8C-B56F-B07A495B5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4400" y="200026"/>
            <a:ext cx="7258049" cy="6543674"/>
          </a:xfrm>
        </p:spPr>
        <p:txBody>
          <a:bodyPr>
            <a:normAutofit lnSpcReduction="10000"/>
          </a:bodyPr>
          <a:lstStyle/>
          <a:p>
            <a:r>
              <a:rPr lang="pt-BR" dirty="0"/>
              <a:t>DA CONFERÊNCIA INTERMUNICIPAL, PRESENCIAL, PARTICIPAM OS PROFISSIONAIS DA EDUCAÇÃO DAS ESCOLAS DAS ESFERAS MUNICIPAL, ESTADUAL, FEDERAL E PRIVADA.</a:t>
            </a:r>
          </a:p>
          <a:p>
            <a:r>
              <a:rPr lang="pt-BR" dirty="0"/>
              <a:t>NA ETAPA INTERMUNICIPAL (04 HORAS) TERÁ UMA PALESTRA VOLTADA AO EIXO E SUB-EIXOS DETERMINADOS, DISCUSSÃO DO DOCUMENTO REFERÊNCIA DA IV CONAE E APRESENTAÇÃO DE EMENDAS.</a:t>
            </a:r>
          </a:p>
          <a:p>
            <a:r>
              <a:rPr lang="pt-BR" dirty="0"/>
              <a:t>TODO O TRABALHO SERÁ ACOMPANHADO PELO PALESTRANTE.</a:t>
            </a:r>
          </a:p>
          <a:p>
            <a:r>
              <a:rPr lang="pt-BR" dirty="0"/>
              <a:t>PARTICIPAM DA ETAPA REGIONAL</a:t>
            </a:r>
            <a:r>
              <a:rPr lang="pt-BR"/>
              <a:t>, PRESENCIAL, </a:t>
            </a:r>
            <a:r>
              <a:rPr lang="pt-BR" dirty="0"/>
              <a:t>OS REPRESENTANTES ESCOLHIDOS NA INTERMUNICIPAL, QUE APRESENTARÃO AS PROPOSTAS COLHIDAS NA DISCUSSÃO DOS  EIXOS.</a:t>
            </a:r>
          </a:p>
          <a:p>
            <a:endParaRPr lang="pt-BR" sz="1700" dirty="0"/>
          </a:p>
          <a:p>
            <a:pPr marL="0" indent="0">
              <a:buNone/>
            </a:pPr>
            <a:endParaRPr lang="pt-BR" sz="1700" dirty="0"/>
          </a:p>
          <a:p>
            <a:endParaRPr lang="pt-BR" sz="1700" dirty="0"/>
          </a:p>
        </p:txBody>
      </p:sp>
    </p:spTree>
    <p:extLst>
      <p:ext uri="{BB962C8B-B14F-4D97-AF65-F5344CB8AC3E}">
        <p14:creationId xmlns:p14="http://schemas.microsoft.com/office/powerpoint/2010/main" val="422533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CE9845E-6465-4012-AF45-E81391D7A2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0716" y="2290915"/>
            <a:ext cx="9918290" cy="3771235"/>
          </a:xfrm>
        </p:spPr>
        <p:txBody>
          <a:bodyPr/>
          <a:lstStyle/>
          <a:p>
            <a:pPr marL="0" indent="0">
              <a:buNone/>
            </a:pPr>
            <a:r>
              <a:rPr lang="pt-BR" b="1" dirty="0"/>
              <a:t>O QUE É A CONFERÊNCIA NACIONAL DE EDUCAÇÃO - CONAE?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É um evento que visa canalizar as aspirações e expectativas da sociedade brasileira, construindo, com os Poderes Executivo e Legislativo, propostas para a definição e implementação de políticas públicas de Educação.</a:t>
            </a:r>
          </a:p>
          <a:p>
            <a:endParaRPr lang="pt-BR" dirty="0"/>
          </a:p>
        </p:txBody>
      </p:sp>
      <p:pic>
        <p:nvPicPr>
          <p:cNvPr id="2050" name="Picture 2" descr="EXPLICANDO A CONAE. – UNCME">
            <a:extLst>
              <a:ext uri="{FF2B5EF4-FFF2-40B4-BE49-F238E27FC236}">
                <a16:creationId xmlns="" xmlns:a16="http://schemas.microsoft.com/office/drawing/2014/main" id="{B428AEC1-0632-4CCC-B498-C3C6DB56D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26" y="115221"/>
            <a:ext cx="6027174" cy="1595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662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C232B152-3720-4D3B-97ED-45CE5483F1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11BAB570-FF10-4E96-8A3F-FA9804702B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0" y="0"/>
            <a:ext cx="4693698" cy="6858000"/>
          </a:xfrm>
          <a:custGeom>
            <a:avLst/>
            <a:gdLst>
              <a:gd name="connsiteX0" fmla="*/ 0 w 4693698"/>
              <a:gd name="connsiteY0" fmla="*/ 0 h 6858000"/>
              <a:gd name="connsiteX1" fmla="*/ 420914 w 4693698"/>
              <a:gd name="connsiteY1" fmla="*/ 0 h 6858000"/>
              <a:gd name="connsiteX2" fmla="*/ 1582057 w 4693698"/>
              <a:gd name="connsiteY2" fmla="*/ 0 h 6858000"/>
              <a:gd name="connsiteX3" fmla="*/ 4503903 w 4693698"/>
              <a:gd name="connsiteY3" fmla="*/ 0 h 6858000"/>
              <a:gd name="connsiteX4" fmla="*/ 4508943 w 4693698"/>
              <a:gd name="connsiteY4" fmla="*/ 66675 h 6858000"/>
              <a:gd name="connsiteX5" fmla="*/ 4517340 w 4693698"/>
              <a:gd name="connsiteY5" fmla="*/ 122237 h 6858000"/>
              <a:gd name="connsiteX6" fmla="*/ 4527418 w 4693698"/>
              <a:gd name="connsiteY6" fmla="*/ 174625 h 6858000"/>
              <a:gd name="connsiteX7" fmla="*/ 4544214 w 4693698"/>
              <a:gd name="connsiteY7" fmla="*/ 217487 h 6858000"/>
              <a:gd name="connsiteX8" fmla="*/ 4561010 w 4693698"/>
              <a:gd name="connsiteY8" fmla="*/ 260350 h 6858000"/>
              <a:gd name="connsiteX9" fmla="*/ 4581165 w 4693698"/>
              <a:gd name="connsiteY9" fmla="*/ 296862 h 6858000"/>
              <a:gd name="connsiteX10" fmla="*/ 4601320 w 4693698"/>
              <a:gd name="connsiteY10" fmla="*/ 334962 h 6858000"/>
              <a:gd name="connsiteX11" fmla="*/ 4619796 w 4693698"/>
              <a:gd name="connsiteY11" fmla="*/ 369887 h 6858000"/>
              <a:gd name="connsiteX12" fmla="*/ 4638271 w 4693698"/>
              <a:gd name="connsiteY12" fmla="*/ 409575 h 6858000"/>
              <a:gd name="connsiteX13" fmla="*/ 4655067 w 4693698"/>
              <a:gd name="connsiteY13" fmla="*/ 450850 h 6858000"/>
              <a:gd name="connsiteX14" fmla="*/ 4670184 w 4693698"/>
              <a:gd name="connsiteY14" fmla="*/ 496887 h 6858000"/>
              <a:gd name="connsiteX15" fmla="*/ 4681941 w 4693698"/>
              <a:gd name="connsiteY15" fmla="*/ 546100 h 6858000"/>
              <a:gd name="connsiteX16" fmla="*/ 4690339 w 4693698"/>
              <a:gd name="connsiteY16" fmla="*/ 606425 h 6858000"/>
              <a:gd name="connsiteX17" fmla="*/ 4693698 w 4693698"/>
              <a:gd name="connsiteY17" fmla="*/ 673100 h 6858000"/>
              <a:gd name="connsiteX18" fmla="*/ 4690339 w 4693698"/>
              <a:gd name="connsiteY18" fmla="*/ 744537 h 6858000"/>
              <a:gd name="connsiteX19" fmla="*/ 4681941 w 4693698"/>
              <a:gd name="connsiteY19" fmla="*/ 801687 h 6858000"/>
              <a:gd name="connsiteX20" fmla="*/ 4670184 w 4693698"/>
              <a:gd name="connsiteY20" fmla="*/ 854075 h 6858000"/>
              <a:gd name="connsiteX21" fmla="*/ 4655067 w 4693698"/>
              <a:gd name="connsiteY21" fmla="*/ 901700 h 6858000"/>
              <a:gd name="connsiteX22" fmla="*/ 4638271 w 4693698"/>
              <a:gd name="connsiteY22" fmla="*/ 942975 h 6858000"/>
              <a:gd name="connsiteX23" fmla="*/ 4618116 w 4693698"/>
              <a:gd name="connsiteY23" fmla="*/ 981075 h 6858000"/>
              <a:gd name="connsiteX24" fmla="*/ 4597961 w 4693698"/>
              <a:gd name="connsiteY24" fmla="*/ 1017587 h 6858000"/>
              <a:gd name="connsiteX25" fmla="*/ 4577806 w 4693698"/>
              <a:gd name="connsiteY25" fmla="*/ 1055687 h 6858000"/>
              <a:gd name="connsiteX26" fmla="*/ 4559330 w 4693698"/>
              <a:gd name="connsiteY26" fmla="*/ 1095375 h 6858000"/>
              <a:gd name="connsiteX27" fmla="*/ 4540854 w 4693698"/>
              <a:gd name="connsiteY27" fmla="*/ 1136650 h 6858000"/>
              <a:gd name="connsiteX28" fmla="*/ 4525739 w 4693698"/>
              <a:gd name="connsiteY28" fmla="*/ 1182687 h 6858000"/>
              <a:gd name="connsiteX29" fmla="*/ 4515661 w 4693698"/>
              <a:gd name="connsiteY29" fmla="*/ 1235075 h 6858000"/>
              <a:gd name="connsiteX30" fmla="*/ 4505583 w 4693698"/>
              <a:gd name="connsiteY30" fmla="*/ 1295400 h 6858000"/>
              <a:gd name="connsiteX31" fmla="*/ 4503903 w 4693698"/>
              <a:gd name="connsiteY31" fmla="*/ 1363662 h 6858000"/>
              <a:gd name="connsiteX32" fmla="*/ 4505583 w 4693698"/>
              <a:gd name="connsiteY32" fmla="*/ 1431925 h 6858000"/>
              <a:gd name="connsiteX33" fmla="*/ 4515661 w 4693698"/>
              <a:gd name="connsiteY33" fmla="*/ 1492250 h 6858000"/>
              <a:gd name="connsiteX34" fmla="*/ 4525739 w 4693698"/>
              <a:gd name="connsiteY34" fmla="*/ 1544637 h 6858000"/>
              <a:gd name="connsiteX35" fmla="*/ 4540854 w 4693698"/>
              <a:gd name="connsiteY35" fmla="*/ 1589087 h 6858000"/>
              <a:gd name="connsiteX36" fmla="*/ 4559330 w 4693698"/>
              <a:gd name="connsiteY36" fmla="*/ 1631950 h 6858000"/>
              <a:gd name="connsiteX37" fmla="*/ 4577806 w 4693698"/>
              <a:gd name="connsiteY37" fmla="*/ 1671637 h 6858000"/>
              <a:gd name="connsiteX38" fmla="*/ 4597961 w 4693698"/>
              <a:gd name="connsiteY38" fmla="*/ 1708150 h 6858000"/>
              <a:gd name="connsiteX39" fmla="*/ 4618116 w 4693698"/>
              <a:gd name="connsiteY39" fmla="*/ 1743075 h 6858000"/>
              <a:gd name="connsiteX40" fmla="*/ 4638271 w 4693698"/>
              <a:gd name="connsiteY40" fmla="*/ 1782762 h 6858000"/>
              <a:gd name="connsiteX41" fmla="*/ 4655067 w 4693698"/>
              <a:gd name="connsiteY41" fmla="*/ 1824037 h 6858000"/>
              <a:gd name="connsiteX42" fmla="*/ 4670184 w 4693698"/>
              <a:gd name="connsiteY42" fmla="*/ 1870075 h 6858000"/>
              <a:gd name="connsiteX43" fmla="*/ 4681941 w 4693698"/>
              <a:gd name="connsiteY43" fmla="*/ 1922462 h 6858000"/>
              <a:gd name="connsiteX44" fmla="*/ 4690339 w 4693698"/>
              <a:gd name="connsiteY44" fmla="*/ 1982787 h 6858000"/>
              <a:gd name="connsiteX45" fmla="*/ 4693698 w 4693698"/>
              <a:gd name="connsiteY45" fmla="*/ 2051050 h 6858000"/>
              <a:gd name="connsiteX46" fmla="*/ 4690339 w 4693698"/>
              <a:gd name="connsiteY46" fmla="*/ 2119312 h 6858000"/>
              <a:gd name="connsiteX47" fmla="*/ 4681941 w 4693698"/>
              <a:gd name="connsiteY47" fmla="*/ 2179637 h 6858000"/>
              <a:gd name="connsiteX48" fmla="*/ 4670184 w 4693698"/>
              <a:gd name="connsiteY48" fmla="*/ 2232025 h 6858000"/>
              <a:gd name="connsiteX49" fmla="*/ 4655067 w 4693698"/>
              <a:gd name="connsiteY49" fmla="*/ 2278062 h 6858000"/>
              <a:gd name="connsiteX50" fmla="*/ 4638271 w 4693698"/>
              <a:gd name="connsiteY50" fmla="*/ 2319337 h 6858000"/>
              <a:gd name="connsiteX51" fmla="*/ 4618116 w 4693698"/>
              <a:gd name="connsiteY51" fmla="*/ 2359025 h 6858000"/>
              <a:gd name="connsiteX52" fmla="*/ 4597961 w 4693698"/>
              <a:gd name="connsiteY52" fmla="*/ 2395537 h 6858000"/>
              <a:gd name="connsiteX53" fmla="*/ 4577806 w 4693698"/>
              <a:gd name="connsiteY53" fmla="*/ 2433637 h 6858000"/>
              <a:gd name="connsiteX54" fmla="*/ 4559330 w 4693698"/>
              <a:gd name="connsiteY54" fmla="*/ 2471737 h 6858000"/>
              <a:gd name="connsiteX55" fmla="*/ 4540854 w 4693698"/>
              <a:gd name="connsiteY55" fmla="*/ 2513012 h 6858000"/>
              <a:gd name="connsiteX56" fmla="*/ 4525739 w 4693698"/>
              <a:gd name="connsiteY56" fmla="*/ 2560637 h 6858000"/>
              <a:gd name="connsiteX57" fmla="*/ 4515661 w 4693698"/>
              <a:gd name="connsiteY57" fmla="*/ 2613025 h 6858000"/>
              <a:gd name="connsiteX58" fmla="*/ 4505583 w 4693698"/>
              <a:gd name="connsiteY58" fmla="*/ 2671762 h 6858000"/>
              <a:gd name="connsiteX59" fmla="*/ 4503903 w 4693698"/>
              <a:gd name="connsiteY59" fmla="*/ 2741612 h 6858000"/>
              <a:gd name="connsiteX60" fmla="*/ 4505583 w 4693698"/>
              <a:gd name="connsiteY60" fmla="*/ 2809875 h 6858000"/>
              <a:gd name="connsiteX61" fmla="*/ 4515661 w 4693698"/>
              <a:gd name="connsiteY61" fmla="*/ 2868612 h 6858000"/>
              <a:gd name="connsiteX62" fmla="*/ 4525739 w 4693698"/>
              <a:gd name="connsiteY62" fmla="*/ 2922587 h 6858000"/>
              <a:gd name="connsiteX63" fmla="*/ 4540854 w 4693698"/>
              <a:gd name="connsiteY63" fmla="*/ 2967037 h 6858000"/>
              <a:gd name="connsiteX64" fmla="*/ 4559330 w 4693698"/>
              <a:gd name="connsiteY64" fmla="*/ 3009900 h 6858000"/>
              <a:gd name="connsiteX65" fmla="*/ 4577806 w 4693698"/>
              <a:gd name="connsiteY65" fmla="*/ 3046412 h 6858000"/>
              <a:gd name="connsiteX66" fmla="*/ 4597961 w 4693698"/>
              <a:gd name="connsiteY66" fmla="*/ 3084512 h 6858000"/>
              <a:gd name="connsiteX67" fmla="*/ 4618116 w 4693698"/>
              <a:gd name="connsiteY67" fmla="*/ 3121025 h 6858000"/>
              <a:gd name="connsiteX68" fmla="*/ 4638271 w 4693698"/>
              <a:gd name="connsiteY68" fmla="*/ 3160712 h 6858000"/>
              <a:gd name="connsiteX69" fmla="*/ 4655067 w 4693698"/>
              <a:gd name="connsiteY69" fmla="*/ 3201987 h 6858000"/>
              <a:gd name="connsiteX70" fmla="*/ 4670184 w 4693698"/>
              <a:gd name="connsiteY70" fmla="*/ 3248025 h 6858000"/>
              <a:gd name="connsiteX71" fmla="*/ 4681941 w 4693698"/>
              <a:gd name="connsiteY71" fmla="*/ 3300412 h 6858000"/>
              <a:gd name="connsiteX72" fmla="*/ 4690339 w 4693698"/>
              <a:gd name="connsiteY72" fmla="*/ 3360737 h 6858000"/>
              <a:gd name="connsiteX73" fmla="*/ 4693698 w 4693698"/>
              <a:gd name="connsiteY73" fmla="*/ 3427412 h 6858000"/>
              <a:gd name="connsiteX74" fmla="*/ 4690339 w 4693698"/>
              <a:gd name="connsiteY74" fmla="*/ 3497262 h 6858000"/>
              <a:gd name="connsiteX75" fmla="*/ 4681941 w 4693698"/>
              <a:gd name="connsiteY75" fmla="*/ 3557587 h 6858000"/>
              <a:gd name="connsiteX76" fmla="*/ 4670184 w 4693698"/>
              <a:gd name="connsiteY76" fmla="*/ 3609975 h 6858000"/>
              <a:gd name="connsiteX77" fmla="*/ 4655067 w 4693698"/>
              <a:gd name="connsiteY77" fmla="*/ 3656012 h 6858000"/>
              <a:gd name="connsiteX78" fmla="*/ 4638271 w 4693698"/>
              <a:gd name="connsiteY78" fmla="*/ 3697287 h 6858000"/>
              <a:gd name="connsiteX79" fmla="*/ 4618116 w 4693698"/>
              <a:gd name="connsiteY79" fmla="*/ 3736975 h 6858000"/>
              <a:gd name="connsiteX80" fmla="*/ 4577806 w 4693698"/>
              <a:gd name="connsiteY80" fmla="*/ 3811587 h 6858000"/>
              <a:gd name="connsiteX81" fmla="*/ 4559330 w 4693698"/>
              <a:gd name="connsiteY81" fmla="*/ 3848100 h 6858000"/>
              <a:gd name="connsiteX82" fmla="*/ 4540854 w 4693698"/>
              <a:gd name="connsiteY82" fmla="*/ 3890962 h 6858000"/>
              <a:gd name="connsiteX83" fmla="*/ 4525739 w 4693698"/>
              <a:gd name="connsiteY83" fmla="*/ 3935412 h 6858000"/>
              <a:gd name="connsiteX84" fmla="*/ 4515661 w 4693698"/>
              <a:gd name="connsiteY84" fmla="*/ 3987800 h 6858000"/>
              <a:gd name="connsiteX85" fmla="*/ 4505583 w 4693698"/>
              <a:gd name="connsiteY85" fmla="*/ 4048125 h 6858000"/>
              <a:gd name="connsiteX86" fmla="*/ 4503903 w 4693698"/>
              <a:gd name="connsiteY86" fmla="*/ 4116387 h 6858000"/>
              <a:gd name="connsiteX87" fmla="*/ 4505583 w 4693698"/>
              <a:gd name="connsiteY87" fmla="*/ 4186237 h 6858000"/>
              <a:gd name="connsiteX88" fmla="*/ 4515661 w 4693698"/>
              <a:gd name="connsiteY88" fmla="*/ 4244975 h 6858000"/>
              <a:gd name="connsiteX89" fmla="*/ 4525739 w 4693698"/>
              <a:gd name="connsiteY89" fmla="*/ 4297362 h 6858000"/>
              <a:gd name="connsiteX90" fmla="*/ 4540854 w 4693698"/>
              <a:gd name="connsiteY90" fmla="*/ 4343400 h 6858000"/>
              <a:gd name="connsiteX91" fmla="*/ 4559330 w 4693698"/>
              <a:gd name="connsiteY91" fmla="*/ 4386262 h 6858000"/>
              <a:gd name="connsiteX92" fmla="*/ 4577806 w 4693698"/>
              <a:gd name="connsiteY92" fmla="*/ 4424362 h 6858000"/>
              <a:gd name="connsiteX93" fmla="*/ 4618116 w 4693698"/>
              <a:gd name="connsiteY93" fmla="*/ 4498975 h 6858000"/>
              <a:gd name="connsiteX94" fmla="*/ 4638271 w 4693698"/>
              <a:gd name="connsiteY94" fmla="*/ 4537075 h 6858000"/>
              <a:gd name="connsiteX95" fmla="*/ 4655067 w 4693698"/>
              <a:gd name="connsiteY95" fmla="*/ 4579937 h 6858000"/>
              <a:gd name="connsiteX96" fmla="*/ 4670184 w 4693698"/>
              <a:gd name="connsiteY96" fmla="*/ 4625975 h 6858000"/>
              <a:gd name="connsiteX97" fmla="*/ 4681941 w 4693698"/>
              <a:gd name="connsiteY97" fmla="*/ 4678362 h 6858000"/>
              <a:gd name="connsiteX98" fmla="*/ 4690339 w 4693698"/>
              <a:gd name="connsiteY98" fmla="*/ 4738687 h 6858000"/>
              <a:gd name="connsiteX99" fmla="*/ 4693698 w 4693698"/>
              <a:gd name="connsiteY99" fmla="*/ 4806950 h 6858000"/>
              <a:gd name="connsiteX100" fmla="*/ 4690339 w 4693698"/>
              <a:gd name="connsiteY100" fmla="*/ 4875212 h 6858000"/>
              <a:gd name="connsiteX101" fmla="*/ 4681941 w 4693698"/>
              <a:gd name="connsiteY101" fmla="*/ 4935537 h 6858000"/>
              <a:gd name="connsiteX102" fmla="*/ 4670184 w 4693698"/>
              <a:gd name="connsiteY102" fmla="*/ 4987925 h 6858000"/>
              <a:gd name="connsiteX103" fmla="*/ 4655067 w 4693698"/>
              <a:gd name="connsiteY103" fmla="*/ 5033962 h 6858000"/>
              <a:gd name="connsiteX104" fmla="*/ 4638271 w 4693698"/>
              <a:gd name="connsiteY104" fmla="*/ 5075237 h 6858000"/>
              <a:gd name="connsiteX105" fmla="*/ 4618116 w 4693698"/>
              <a:gd name="connsiteY105" fmla="*/ 5114925 h 6858000"/>
              <a:gd name="connsiteX106" fmla="*/ 4597961 w 4693698"/>
              <a:gd name="connsiteY106" fmla="*/ 5149850 h 6858000"/>
              <a:gd name="connsiteX107" fmla="*/ 4577806 w 4693698"/>
              <a:gd name="connsiteY107" fmla="*/ 5186362 h 6858000"/>
              <a:gd name="connsiteX108" fmla="*/ 4559330 w 4693698"/>
              <a:gd name="connsiteY108" fmla="*/ 5226050 h 6858000"/>
              <a:gd name="connsiteX109" fmla="*/ 4540854 w 4693698"/>
              <a:gd name="connsiteY109" fmla="*/ 5268912 h 6858000"/>
              <a:gd name="connsiteX110" fmla="*/ 4525739 w 4693698"/>
              <a:gd name="connsiteY110" fmla="*/ 5313362 h 6858000"/>
              <a:gd name="connsiteX111" fmla="*/ 4515661 w 4693698"/>
              <a:gd name="connsiteY111" fmla="*/ 5365750 h 6858000"/>
              <a:gd name="connsiteX112" fmla="*/ 4505583 w 4693698"/>
              <a:gd name="connsiteY112" fmla="*/ 5426075 h 6858000"/>
              <a:gd name="connsiteX113" fmla="*/ 4503903 w 4693698"/>
              <a:gd name="connsiteY113" fmla="*/ 5494337 h 6858000"/>
              <a:gd name="connsiteX114" fmla="*/ 4505583 w 4693698"/>
              <a:gd name="connsiteY114" fmla="*/ 5562600 h 6858000"/>
              <a:gd name="connsiteX115" fmla="*/ 4515661 w 4693698"/>
              <a:gd name="connsiteY115" fmla="*/ 5622925 h 6858000"/>
              <a:gd name="connsiteX116" fmla="*/ 4525739 w 4693698"/>
              <a:gd name="connsiteY116" fmla="*/ 5675312 h 6858000"/>
              <a:gd name="connsiteX117" fmla="*/ 4540854 w 4693698"/>
              <a:gd name="connsiteY117" fmla="*/ 5721350 h 6858000"/>
              <a:gd name="connsiteX118" fmla="*/ 4559330 w 4693698"/>
              <a:gd name="connsiteY118" fmla="*/ 5762625 h 6858000"/>
              <a:gd name="connsiteX119" fmla="*/ 4577806 w 4693698"/>
              <a:gd name="connsiteY119" fmla="*/ 5802312 h 6858000"/>
              <a:gd name="connsiteX120" fmla="*/ 4597961 w 4693698"/>
              <a:gd name="connsiteY120" fmla="*/ 5840412 h 6858000"/>
              <a:gd name="connsiteX121" fmla="*/ 4618116 w 4693698"/>
              <a:gd name="connsiteY121" fmla="*/ 5876925 h 6858000"/>
              <a:gd name="connsiteX122" fmla="*/ 4638271 w 4693698"/>
              <a:gd name="connsiteY122" fmla="*/ 5915025 h 6858000"/>
              <a:gd name="connsiteX123" fmla="*/ 4655067 w 4693698"/>
              <a:gd name="connsiteY123" fmla="*/ 5956300 h 6858000"/>
              <a:gd name="connsiteX124" fmla="*/ 4670184 w 4693698"/>
              <a:gd name="connsiteY124" fmla="*/ 6003925 h 6858000"/>
              <a:gd name="connsiteX125" fmla="*/ 4681941 w 4693698"/>
              <a:gd name="connsiteY125" fmla="*/ 6056312 h 6858000"/>
              <a:gd name="connsiteX126" fmla="*/ 4690339 w 4693698"/>
              <a:gd name="connsiteY126" fmla="*/ 6113462 h 6858000"/>
              <a:gd name="connsiteX127" fmla="*/ 4693698 w 4693698"/>
              <a:gd name="connsiteY127" fmla="*/ 6183312 h 6858000"/>
              <a:gd name="connsiteX128" fmla="*/ 4690339 w 4693698"/>
              <a:gd name="connsiteY128" fmla="*/ 6251575 h 6858000"/>
              <a:gd name="connsiteX129" fmla="*/ 4681941 w 4693698"/>
              <a:gd name="connsiteY129" fmla="*/ 6311900 h 6858000"/>
              <a:gd name="connsiteX130" fmla="*/ 4670184 w 4693698"/>
              <a:gd name="connsiteY130" fmla="*/ 6361112 h 6858000"/>
              <a:gd name="connsiteX131" fmla="*/ 4655067 w 4693698"/>
              <a:gd name="connsiteY131" fmla="*/ 6407150 h 6858000"/>
              <a:gd name="connsiteX132" fmla="*/ 4638271 w 4693698"/>
              <a:gd name="connsiteY132" fmla="*/ 6448425 h 6858000"/>
              <a:gd name="connsiteX133" fmla="*/ 4619796 w 4693698"/>
              <a:gd name="connsiteY133" fmla="*/ 6488112 h 6858000"/>
              <a:gd name="connsiteX134" fmla="*/ 4601320 w 4693698"/>
              <a:gd name="connsiteY134" fmla="*/ 6523037 h 6858000"/>
              <a:gd name="connsiteX135" fmla="*/ 4581165 w 4693698"/>
              <a:gd name="connsiteY135" fmla="*/ 6561137 h 6858000"/>
              <a:gd name="connsiteX136" fmla="*/ 4561010 w 4693698"/>
              <a:gd name="connsiteY136" fmla="*/ 6597650 h 6858000"/>
              <a:gd name="connsiteX137" fmla="*/ 4544214 w 4693698"/>
              <a:gd name="connsiteY137" fmla="*/ 6640512 h 6858000"/>
              <a:gd name="connsiteX138" fmla="*/ 4527418 w 4693698"/>
              <a:gd name="connsiteY138" fmla="*/ 6683375 h 6858000"/>
              <a:gd name="connsiteX139" fmla="*/ 4517340 w 4693698"/>
              <a:gd name="connsiteY139" fmla="*/ 6735762 h 6858000"/>
              <a:gd name="connsiteX140" fmla="*/ 4508943 w 4693698"/>
              <a:gd name="connsiteY140" fmla="*/ 6791325 h 6858000"/>
              <a:gd name="connsiteX141" fmla="*/ 4503903 w 4693698"/>
              <a:gd name="connsiteY141" fmla="*/ 6858000 h 6858000"/>
              <a:gd name="connsiteX142" fmla="*/ 1582057 w 4693698"/>
              <a:gd name="connsiteY142" fmla="*/ 6858000 h 6858000"/>
              <a:gd name="connsiteX143" fmla="*/ 420914 w 4693698"/>
              <a:gd name="connsiteY143" fmla="*/ 6858000 h 6858000"/>
              <a:gd name="connsiteX144" fmla="*/ 0 w 4693698"/>
              <a:gd name="connsiteY1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693698" h="6858000">
                <a:moveTo>
                  <a:pt x="0" y="0"/>
                </a:moveTo>
                <a:lnTo>
                  <a:pt x="420914" y="0"/>
                </a:lnTo>
                <a:lnTo>
                  <a:pt x="1582057" y="0"/>
                </a:lnTo>
                <a:lnTo>
                  <a:pt x="4503903" y="0"/>
                </a:lnTo>
                <a:lnTo>
                  <a:pt x="4508943" y="66675"/>
                </a:lnTo>
                <a:lnTo>
                  <a:pt x="4517340" y="122237"/>
                </a:lnTo>
                <a:lnTo>
                  <a:pt x="4527418" y="174625"/>
                </a:lnTo>
                <a:lnTo>
                  <a:pt x="4544214" y="217487"/>
                </a:lnTo>
                <a:lnTo>
                  <a:pt x="4561010" y="260350"/>
                </a:lnTo>
                <a:lnTo>
                  <a:pt x="4581165" y="296862"/>
                </a:lnTo>
                <a:lnTo>
                  <a:pt x="4601320" y="334962"/>
                </a:lnTo>
                <a:lnTo>
                  <a:pt x="4619796" y="369887"/>
                </a:lnTo>
                <a:lnTo>
                  <a:pt x="4638271" y="409575"/>
                </a:lnTo>
                <a:lnTo>
                  <a:pt x="4655067" y="450850"/>
                </a:lnTo>
                <a:lnTo>
                  <a:pt x="4670184" y="496887"/>
                </a:lnTo>
                <a:lnTo>
                  <a:pt x="4681941" y="546100"/>
                </a:lnTo>
                <a:lnTo>
                  <a:pt x="4690339" y="606425"/>
                </a:lnTo>
                <a:lnTo>
                  <a:pt x="4693698" y="673100"/>
                </a:lnTo>
                <a:lnTo>
                  <a:pt x="4690339" y="744537"/>
                </a:lnTo>
                <a:lnTo>
                  <a:pt x="4681941" y="801687"/>
                </a:lnTo>
                <a:lnTo>
                  <a:pt x="4670184" y="854075"/>
                </a:lnTo>
                <a:lnTo>
                  <a:pt x="4655067" y="901700"/>
                </a:lnTo>
                <a:lnTo>
                  <a:pt x="4638271" y="942975"/>
                </a:lnTo>
                <a:lnTo>
                  <a:pt x="4618116" y="981075"/>
                </a:lnTo>
                <a:lnTo>
                  <a:pt x="4597961" y="1017587"/>
                </a:lnTo>
                <a:lnTo>
                  <a:pt x="4577806" y="1055687"/>
                </a:lnTo>
                <a:lnTo>
                  <a:pt x="4559330" y="1095375"/>
                </a:lnTo>
                <a:lnTo>
                  <a:pt x="4540854" y="1136650"/>
                </a:lnTo>
                <a:lnTo>
                  <a:pt x="4525739" y="1182687"/>
                </a:lnTo>
                <a:lnTo>
                  <a:pt x="4515661" y="1235075"/>
                </a:lnTo>
                <a:lnTo>
                  <a:pt x="4505583" y="1295400"/>
                </a:lnTo>
                <a:lnTo>
                  <a:pt x="4503903" y="1363662"/>
                </a:lnTo>
                <a:lnTo>
                  <a:pt x="4505583" y="1431925"/>
                </a:lnTo>
                <a:lnTo>
                  <a:pt x="4515661" y="1492250"/>
                </a:lnTo>
                <a:lnTo>
                  <a:pt x="4525739" y="1544637"/>
                </a:lnTo>
                <a:lnTo>
                  <a:pt x="4540854" y="1589087"/>
                </a:lnTo>
                <a:lnTo>
                  <a:pt x="4559330" y="1631950"/>
                </a:lnTo>
                <a:lnTo>
                  <a:pt x="4577806" y="1671637"/>
                </a:lnTo>
                <a:lnTo>
                  <a:pt x="4597961" y="1708150"/>
                </a:lnTo>
                <a:lnTo>
                  <a:pt x="4618116" y="1743075"/>
                </a:lnTo>
                <a:lnTo>
                  <a:pt x="4638271" y="1782762"/>
                </a:lnTo>
                <a:lnTo>
                  <a:pt x="4655067" y="1824037"/>
                </a:lnTo>
                <a:lnTo>
                  <a:pt x="4670184" y="1870075"/>
                </a:lnTo>
                <a:lnTo>
                  <a:pt x="4681941" y="1922462"/>
                </a:lnTo>
                <a:lnTo>
                  <a:pt x="4690339" y="1982787"/>
                </a:lnTo>
                <a:lnTo>
                  <a:pt x="4693698" y="2051050"/>
                </a:lnTo>
                <a:lnTo>
                  <a:pt x="4690339" y="2119312"/>
                </a:lnTo>
                <a:lnTo>
                  <a:pt x="4681941" y="2179637"/>
                </a:lnTo>
                <a:lnTo>
                  <a:pt x="4670184" y="2232025"/>
                </a:lnTo>
                <a:lnTo>
                  <a:pt x="4655067" y="2278062"/>
                </a:lnTo>
                <a:lnTo>
                  <a:pt x="4638271" y="2319337"/>
                </a:lnTo>
                <a:lnTo>
                  <a:pt x="4618116" y="2359025"/>
                </a:lnTo>
                <a:lnTo>
                  <a:pt x="4597961" y="2395537"/>
                </a:lnTo>
                <a:lnTo>
                  <a:pt x="4577806" y="2433637"/>
                </a:lnTo>
                <a:lnTo>
                  <a:pt x="4559330" y="2471737"/>
                </a:lnTo>
                <a:lnTo>
                  <a:pt x="4540854" y="2513012"/>
                </a:lnTo>
                <a:lnTo>
                  <a:pt x="4525739" y="2560637"/>
                </a:lnTo>
                <a:lnTo>
                  <a:pt x="4515661" y="2613025"/>
                </a:lnTo>
                <a:lnTo>
                  <a:pt x="4505583" y="2671762"/>
                </a:lnTo>
                <a:lnTo>
                  <a:pt x="4503903" y="2741612"/>
                </a:lnTo>
                <a:lnTo>
                  <a:pt x="4505583" y="2809875"/>
                </a:lnTo>
                <a:lnTo>
                  <a:pt x="4515661" y="2868612"/>
                </a:lnTo>
                <a:lnTo>
                  <a:pt x="4525739" y="2922587"/>
                </a:lnTo>
                <a:lnTo>
                  <a:pt x="4540854" y="2967037"/>
                </a:lnTo>
                <a:lnTo>
                  <a:pt x="4559330" y="3009900"/>
                </a:lnTo>
                <a:lnTo>
                  <a:pt x="4577806" y="3046412"/>
                </a:lnTo>
                <a:lnTo>
                  <a:pt x="4597961" y="3084512"/>
                </a:lnTo>
                <a:lnTo>
                  <a:pt x="4618116" y="3121025"/>
                </a:lnTo>
                <a:lnTo>
                  <a:pt x="4638271" y="3160712"/>
                </a:lnTo>
                <a:lnTo>
                  <a:pt x="4655067" y="3201987"/>
                </a:lnTo>
                <a:lnTo>
                  <a:pt x="4670184" y="3248025"/>
                </a:lnTo>
                <a:lnTo>
                  <a:pt x="4681941" y="3300412"/>
                </a:lnTo>
                <a:lnTo>
                  <a:pt x="4690339" y="3360737"/>
                </a:lnTo>
                <a:lnTo>
                  <a:pt x="4693698" y="3427412"/>
                </a:lnTo>
                <a:lnTo>
                  <a:pt x="4690339" y="3497262"/>
                </a:lnTo>
                <a:lnTo>
                  <a:pt x="4681941" y="3557587"/>
                </a:lnTo>
                <a:lnTo>
                  <a:pt x="4670184" y="3609975"/>
                </a:lnTo>
                <a:lnTo>
                  <a:pt x="4655067" y="3656012"/>
                </a:lnTo>
                <a:lnTo>
                  <a:pt x="4638271" y="3697287"/>
                </a:lnTo>
                <a:lnTo>
                  <a:pt x="4618116" y="3736975"/>
                </a:lnTo>
                <a:lnTo>
                  <a:pt x="4577806" y="3811587"/>
                </a:lnTo>
                <a:lnTo>
                  <a:pt x="4559330" y="3848100"/>
                </a:lnTo>
                <a:lnTo>
                  <a:pt x="4540854" y="3890962"/>
                </a:lnTo>
                <a:lnTo>
                  <a:pt x="4525739" y="3935412"/>
                </a:lnTo>
                <a:lnTo>
                  <a:pt x="4515661" y="3987800"/>
                </a:lnTo>
                <a:lnTo>
                  <a:pt x="4505583" y="4048125"/>
                </a:lnTo>
                <a:lnTo>
                  <a:pt x="4503903" y="4116387"/>
                </a:lnTo>
                <a:lnTo>
                  <a:pt x="4505583" y="4186237"/>
                </a:lnTo>
                <a:lnTo>
                  <a:pt x="4515661" y="4244975"/>
                </a:lnTo>
                <a:lnTo>
                  <a:pt x="4525739" y="4297362"/>
                </a:lnTo>
                <a:lnTo>
                  <a:pt x="4540854" y="4343400"/>
                </a:lnTo>
                <a:lnTo>
                  <a:pt x="4559330" y="4386262"/>
                </a:lnTo>
                <a:lnTo>
                  <a:pt x="4577806" y="4424362"/>
                </a:lnTo>
                <a:lnTo>
                  <a:pt x="4618116" y="4498975"/>
                </a:lnTo>
                <a:lnTo>
                  <a:pt x="4638271" y="4537075"/>
                </a:lnTo>
                <a:lnTo>
                  <a:pt x="4655067" y="4579937"/>
                </a:lnTo>
                <a:lnTo>
                  <a:pt x="4670184" y="4625975"/>
                </a:lnTo>
                <a:lnTo>
                  <a:pt x="4681941" y="4678362"/>
                </a:lnTo>
                <a:lnTo>
                  <a:pt x="4690339" y="4738687"/>
                </a:lnTo>
                <a:lnTo>
                  <a:pt x="4693698" y="4806950"/>
                </a:lnTo>
                <a:lnTo>
                  <a:pt x="4690339" y="4875212"/>
                </a:lnTo>
                <a:lnTo>
                  <a:pt x="4681941" y="4935537"/>
                </a:lnTo>
                <a:lnTo>
                  <a:pt x="4670184" y="4987925"/>
                </a:lnTo>
                <a:lnTo>
                  <a:pt x="4655067" y="5033962"/>
                </a:lnTo>
                <a:lnTo>
                  <a:pt x="4638271" y="5075237"/>
                </a:lnTo>
                <a:lnTo>
                  <a:pt x="4618116" y="5114925"/>
                </a:lnTo>
                <a:lnTo>
                  <a:pt x="4597961" y="5149850"/>
                </a:lnTo>
                <a:lnTo>
                  <a:pt x="4577806" y="5186362"/>
                </a:lnTo>
                <a:lnTo>
                  <a:pt x="4559330" y="5226050"/>
                </a:lnTo>
                <a:lnTo>
                  <a:pt x="4540854" y="5268912"/>
                </a:lnTo>
                <a:lnTo>
                  <a:pt x="4525739" y="5313362"/>
                </a:lnTo>
                <a:lnTo>
                  <a:pt x="4515661" y="5365750"/>
                </a:lnTo>
                <a:lnTo>
                  <a:pt x="4505583" y="5426075"/>
                </a:lnTo>
                <a:lnTo>
                  <a:pt x="4503903" y="5494337"/>
                </a:lnTo>
                <a:lnTo>
                  <a:pt x="4505583" y="5562600"/>
                </a:lnTo>
                <a:lnTo>
                  <a:pt x="4515661" y="5622925"/>
                </a:lnTo>
                <a:lnTo>
                  <a:pt x="4525739" y="5675312"/>
                </a:lnTo>
                <a:lnTo>
                  <a:pt x="4540854" y="5721350"/>
                </a:lnTo>
                <a:lnTo>
                  <a:pt x="4559330" y="5762625"/>
                </a:lnTo>
                <a:lnTo>
                  <a:pt x="4577806" y="5802312"/>
                </a:lnTo>
                <a:lnTo>
                  <a:pt x="4597961" y="5840412"/>
                </a:lnTo>
                <a:lnTo>
                  <a:pt x="4618116" y="5876925"/>
                </a:lnTo>
                <a:lnTo>
                  <a:pt x="4638271" y="5915025"/>
                </a:lnTo>
                <a:lnTo>
                  <a:pt x="4655067" y="5956300"/>
                </a:lnTo>
                <a:lnTo>
                  <a:pt x="4670184" y="6003925"/>
                </a:lnTo>
                <a:lnTo>
                  <a:pt x="4681941" y="6056312"/>
                </a:lnTo>
                <a:lnTo>
                  <a:pt x="4690339" y="6113462"/>
                </a:lnTo>
                <a:lnTo>
                  <a:pt x="4693698" y="6183312"/>
                </a:lnTo>
                <a:lnTo>
                  <a:pt x="4690339" y="6251575"/>
                </a:lnTo>
                <a:lnTo>
                  <a:pt x="4681941" y="6311900"/>
                </a:lnTo>
                <a:lnTo>
                  <a:pt x="4670184" y="6361112"/>
                </a:lnTo>
                <a:lnTo>
                  <a:pt x="4655067" y="6407150"/>
                </a:lnTo>
                <a:lnTo>
                  <a:pt x="4638271" y="6448425"/>
                </a:lnTo>
                <a:lnTo>
                  <a:pt x="4619796" y="6488112"/>
                </a:lnTo>
                <a:lnTo>
                  <a:pt x="4601320" y="6523037"/>
                </a:lnTo>
                <a:lnTo>
                  <a:pt x="4581165" y="6561137"/>
                </a:lnTo>
                <a:lnTo>
                  <a:pt x="4561010" y="6597650"/>
                </a:lnTo>
                <a:lnTo>
                  <a:pt x="4544214" y="6640512"/>
                </a:lnTo>
                <a:lnTo>
                  <a:pt x="4527418" y="6683375"/>
                </a:lnTo>
                <a:lnTo>
                  <a:pt x="4517340" y="6735762"/>
                </a:lnTo>
                <a:lnTo>
                  <a:pt x="4508943" y="6791325"/>
                </a:lnTo>
                <a:lnTo>
                  <a:pt x="4503903" y="6858000"/>
                </a:lnTo>
                <a:lnTo>
                  <a:pt x="1582057" y="6858000"/>
                </a:lnTo>
                <a:lnTo>
                  <a:pt x="42091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="" xmlns:a16="http://schemas.microsoft.com/office/drawing/2014/main" id="{4B9FAFB2-BEB5-4848-8018-BCAD99E2E1A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0"/>
            <a:ext cx="4838076" cy="6858000"/>
          </a:xfrm>
          <a:custGeom>
            <a:avLst/>
            <a:gdLst>
              <a:gd name="connsiteX0" fmla="*/ 4838076 w 4838076"/>
              <a:gd name="connsiteY0" fmla="*/ 0 h 6858000"/>
              <a:gd name="connsiteX1" fmla="*/ 4417162 w 4838076"/>
              <a:gd name="connsiteY1" fmla="*/ 0 h 6858000"/>
              <a:gd name="connsiteX2" fmla="*/ 3459219 w 4838076"/>
              <a:gd name="connsiteY2" fmla="*/ 0 h 6858000"/>
              <a:gd name="connsiteX3" fmla="*/ 334174 w 4838076"/>
              <a:gd name="connsiteY3" fmla="*/ 0 h 6858000"/>
              <a:gd name="connsiteX4" fmla="*/ 334173 w 4838076"/>
              <a:gd name="connsiteY4" fmla="*/ 0 h 6858000"/>
              <a:gd name="connsiteX5" fmla="*/ 189795 w 4838076"/>
              <a:gd name="connsiteY5" fmla="*/ 0 h 6858000"/>
              <a:gd name="connsiteX6" fmla="*/ 184756 w 4838076"/>
              <a:gd name="connsiteY6" fmla="*/ 66675 h 6858000"/>
              <a:gd name="connsiteX7" fmla="*/ 176358 w 4838076"/>
              <a:gd name="connsiteY7" fmla="*/ 122237 h 6858000"/>
              <a:gd name="connsiteX8" fmla="*/ 166281 w 4838076"/>
              <a:gd name="connsiteY8" fmla="*/ 174625 h 6858000"/>
              <a:gd name="connsiteX9" fmla="*/ 149485 w 4838076"/>
              <a:gd name="connsiteY9" fmla="*/ 217487 h 6858000"/>
              <a:gd name="connsiteX10" fmla="*/ 132689 w 4838076"/>
              <a:gd name="connsiteY10" fmla="*/ 260350 h 6858000"/>
              <a:gd name="connsiteX11" fmla="*/ 112534 w 4838076"/>
              <a:gd name="connsiteY11" fmla="*/ 296862 h 6858000"/>
              <a:gd name="connsiteX12" fmla="*/ 92379 w 4838076"/>
              <a:gd name="connsiteY12" fmla="*/ 334962 h 6858000"/>
              <a:gd name="connsiteX13" fmla="*/ 73903 w 4838076"/>
              <a:gd name="connsiteY13" fmla="*/ 369887 h 6858000"/>
              <a:gd name="connsiteX14" fmla="*/ 55427 w 4838076"/>
              <a:gd name="connsiteY14" fmla="*/ 409575 h 6858000"/>
              <a:gd name="connsiteX15" fmla="*/ 38632 w 4838076"/>
              <a:gd name="connsiteY15" fmla="*/ 450850 h 6858000"/>
              <a:gd name="connsiteX16" fmla="*/ 23515 w 4838076"/>
              <a:gd name="connsiteY16" fmla="*/ 496887 h 6858000"/>
              <a:gd name="connsiteX17" fmla="*/ 11758 w 4838076"/>
              <a:gd name="connsiteY17" fmla="*/ 546100 h 6858000"/>
              <a:gd name="connsiteX18" fmla="*/ 3359 w 4838076"/>
              <a:gd name="connsiteY18" fmla="*/ 606425 h 6858000"/>
              <a:gd name="connsiteX19" fmla="*/ 0 w 4838076"/>
              <a:gd name="connsiteY19" fmla="*/ 673100 h 6858000"/>
              <a:gd name="connsiteX20" fmla="*/ 3359 w 4838076"/>
              <a:gd name="connsiteY20" fmla="*/ 744537 h 6858000"/>
              <a:gd name="connsiteX21" fmla="*/ 11758 w 4838076"/>
              <a:gd name="connsiteY21" fmla="*/ 801687 h 6858000"/>
              <a:gd name="connsiteX22" fmla="*/ 23515 w 4838076"/>
              <a:gd name="connsiteY22" fmla="*/ 854075 h 6858000"/>
              <a:gd name="connsiteX23" fmla="*/ 38632 w 4838076"/>
              <a:gd name="connsiteY23" fmla="*/ 901700 h 6858000"/>
              <a:gd name="connsiteX24" fmla="*/ 55427 w 4838076"/>
              <a:gd name="connsiteY24" fmla="*/ 942975 h 6858000"/>
              <a:gd name="connsiteX25" fmla="*/ 75583 w 4838076"/>
              <a:gd name="connsiteY25" fmla="*/ 981075 h 6858000"/>
              <a:gd name="connsiteX26" fmla="*/ 95738 w 4838076"/>
              <a:gd name="connsiteY26" fmla="*/ 1017587 h 6858000"/>
              <a:gd name="connsiteX27" fmla="*/ 115893 w 4838076"/>
              <a:gd name="connsiteY27" fmla="*/ 1055687 h 6858000"/>
              <a:gd name="connsiteX28" fmla="*/ 134368 w 4838076"/>
              <a:gd name="connsiteY28" fmla="*/ 1095375 h 6858000"/>
              <a:gd name="connsiteX29" fmla="*/ 152844 w 4838076"/>
              <a:gd name="connsiteY29" fmla="*/ 1136650 h 6858000"/>
              <a:gd name="connsiteX30" fmla="*/ 167960 w 4838076"/>
              <a:gd name="connsiteY30" fmla="*/ 1182687 h 6858000"/>
              <a:gd name="connsiteX31" fmla="*/ 178038 w 4838076"/>
              <a:gd name="connsiteY31" fmla="*/ 1235075 h 6858000"/>
              <a:gd name="connsiteX32" fmla="*/ 188115 w 4838076"/>
              <a:gd name="connsiteY32" fmla="*/ 1295400 h 6858000"/>
              <a:gd name="connsiteX33" fmla="*/ 189795 w 4838076"/>
              <a:gd name="connsiteY33" fmla="*/ 1363662 h 6858000"/>
              <a:gd name="connsiteX34" fmla="*/ 188115 w 4838076"/>
              <a:gd name="connsiteY34" fmla="*/ 1431925 h 6858000"/>
              <a:gd name="connsiteX35" fmla="*/ 178038 w 4838076"/>
              <a:gd name="connsiteY35" fmla="*/ 1492250 h 6858000"/>
              <a:gd name="connsiteX36" fmla="*/ 167960 w 4838076"/>
              <a:gd name="connsiteY36" fmla="*/ 1544637 h 6858000"/>
              <a:gd name="connsiteX37" fmla="*/ 152844 w 4838076"/>
              <a:gd name="connsiteY37" fmla="*/ 1589087 h 6858000"/>
              <a:gd name="connsiteX38" fmla="*/ 134368 w 4838076"/>
              <a:gd name="connsiteY38" fmla="*/ 1631950 h 6858000"/>
              <a:gd name="connsiteX39" fmla="*/ 115893 w 4838076"/>
              <a:gd name="connsiteY39" fmla="*/ 1671637 h 6858000"/>
              <a:gd name="connsiteX40" fmla="*/ 95738 w 4838076"/>
              <a:gd name="connsiteY40" fmla="*/ 1708150 h 6858000"/>
              <a:gd name="connsiteX41" fmla="*/ 75583 w 4838076"/>
              <a:gd name="connsiteY41" fmla="*/ 1743075 h 6858000"/>
              <a:gd name="connsiteX42" fmla="*/ 55427 w 4838076"/>
              <a:gd name="connsiteY42" fmla="*/ 1782762 h 6858000"/>
              <a:gd name="connsiteX43" fmla="*/ 38632 w 4838076"/>
              <a:gd name="connsiteY43" fmla="*/ 1824037 h 6858000"/>
              <a:gd name="connsiteX44" fmla="*/ 23515 w 4838076"/>
              <a:gd name="connsiteY44" fmla="*/ 1870075 h 6858000"/>
              <a:gd name="connsiteX45" fmla="*/ 11758 w 4838076"/>
              <a:gd name="connsiteY45" fmla="*/ 1922462 h 6858000"/>
              <a:gd name="connsiteX46" fmla="*/ 3359 w 4838076"/>
              <a:gd name="connsiteY46" fmla="*/ 1982787 h 6858000"/>
              <a:gd name="connsiteX47" fmla="*/ 0 w 4838076"/>
              <a:gd name="connsiteY47" fmla="*/ 2051050 h 6858000"/>
              <a:gd name="connsiteX48" fmla="*/ 3359 w 4838076"/>
              <a:gd name="connsiteY48" fmla="*/ 2119312 h 6858000"/>
              <a:gd name="connsiteX49" fmla="*/ 11758 w 4838076"/>
              <a:gd name="connsiteY49" fmla="*/ 2179637 h 6858000"/>
              <a:gd name="connsiteX50" fmla="*/ 23515 w 4838076"/>
              <a:gd name="connsiteY50" fmla="*/ 2232025 h 6858000"/>
              <a:gd name="connsiteX51" fmla="*/ 38632 w 4838076"/>
              <a:gd name="connsiteY51" fmla="*/ 2278062 h 6858000"/>
              <a:gd name="connsiteX52" fmla="*/ 55427 w 4838076"/>
              <a:gd name="connsiteY52" fmla="*/ 2319337 h 6858000"/>
              <a:gd name="connsiteX53" fmla="*/ 75583 w 4838076"/>
              <a:gd name="connsiteY53" fmla="*/ 2359025 h 6858000"/>
              <a:gd name="connsiteX54" fmla="*/ 95738 w 4838076"/>
              <a:gd name="connsiteY54" fmla="*/ 2395537 h 6858000"/>
              <a:gd name="connsiteX55" fmla="*/ 115893 w 4838076"/>
              <a:gd name="connsiteY55" fmla="*/ 2433637 h 6858000"/>
              <a:gd name="connsiteX56" fmla="*/ 134368 w 4838076"/>
              <a:gd name="connsiteY56" fmla="*/ 2471737 h 6858000"/>
              <a:gd name="connsiteX57" fmla="*/ 152844 w 4838076"/>
              <a:gd name="connsiteY57" fmla="*/ 2513012 h 6858000"/>
              <a:gd name="connsiteX58" fmla="*/ 167960 w 4838076"/>
              <a:gd name="connsiteY58" fmla="*/ 2560637 h 6858000"/>
              <a:gd name="connsiteX59" fmla="*/ 178038 w 4838076"/>
              <a:gd name="connsiteY59" fmla="*/ 2613025 h 6858000"/>
              <a:gd name="connsiteX60" fmla="*/ 188115 w 4838076"/>
              <a:gd name="connsiteY60" fmla="*/ 2671762 h 6858000"/>
              <a:gd name="connsiteX61" fmla="*/ 189795 w 4838076"/>
              <a:gd name="connsiteY61" fmla="*/ 2741612 h 6858000"/>
              <a:gd name="connsiteX62" fmla="*/ 188115 w 4838076"/>
              <a:gd name="connsiteY62" fmla="*/ 2809875 h 6858000"/>
              <a:gd name="connsiteX63" fmla="*/ 178038 w 4838076"/>
              <a:gd name="connsiteY63" fmla="*/ 2868612 h 6858000"/>
              <a:gd name="connsiteX64" fmla="*/ 167960 w 4838076"/>
              <a:gd name="connsiteY64" fmla="*/ 2922587 h 6858000"/>
              <a:gd name="connsiteX65" fmla="*/ 152844 w 4838076"/>
              <a:gd name="connsiteY65" fmla="*/ 2967037 h 6858000"/>
              <a:gd name="connsiteX66" fmla="*/ 134368 w 4838076"/>
              <a:gd name="connsiteY66" fmla="*/ 3009900 h 6858000"/>
              <a:gd name="connsiteX67" fmla="*/ 115893 w 4838076"/>
              <a:gd name="connsiteY67" fmla="*/ 3046412 h 6858000"/>
              <a:gd name="connsiteX68" fmla="*/ 95738 w 4838076"/>
              <a:gd name="connsiteY68" fmla="*/ 3084512 h 6858000"/>
              <a:gd name="connsiteX69" fmla="*/ 75583 w 4838076"/>
              <a:gd name="connsiteY69" fmla="*/ 3121025 h 6858000"/>
              <a:gd name="connsiteX70" fmla="*/ 55427 w 4838076"/>
              <a:gd name="connsiteY70" fmla="*/ 3160712 h 6858000"/>
              <a:gd name="connsiteX71" fmla="*/ 38632 w 4838076"/>
              <a:gd name="connsiteY71" fmla="*/ 3201987 h 6858000"/>
              <a:gd name="connsiteX72" fmla="*/ 23515 w 4838076"/>
              <a:gd name="connsiteY72" fmla="*/ 3248025 h 6858000"/>
              <a:gd name="connsiteX73" fmla="*/ 11758 w 4838076"/>
              <a:gd name="connsiteY73" fmla="*/ 3300412 h 6858000"/>
              <a:gd name="connsiteX74" fmla="*/ 3359 w 4838076"/>
              <a:gd name="connsiteY74" fmla="*/ 3360737 h 6858000"/>
              <a:gd name="connsiteX75" fmla="*/ 0 w 4838076"/>
              <a:gd name="connsiteY75" fmla="*/ 3427412 h 6858000"/>
              <a:gd name="connsiteX76" fmla="*/ 3359 w 4838076"/>
              <a:gd name="connsiteY76" fmla="*/ 3497262 h 6858000"/>
              <a:gd name="connsiteX77" fmla="*/ 11758 w 4838076"/>
              <a:gd name="connsiteY77" fmla="*/ 3557587 h 6858000"/>
              <a:gd name="connsiteX78" fmla="*/ 23515 w 4838076"/>
              <a:gd name="connsiteY78" fmla="*/ 3609975 h 6858000"/>
              <a:gd name="connsiteX79" fmla="*/ 38632 w 4838076"/>
              <a:gd name="connsiteY79" fmla="*/ 3656012 h 6858000"/>
              <a:gd name="connsiteX80" fmla="*/ 55427 w 4838076"/>
              <a:gd name="connsiteY80" fmla="*/ 3697287 h 6858000"/>
              <a:gd name="connsiteX81" fmla="*/ 75583 w 4838076"/>
              <a:gd name="connsiteY81" fmla="*/ 3736975 h 6858000"/>
              <a:gd name="connsiteX82" fmla="*/ 115893 w 4838076"/>
              <a:gd name="connsiteY82" fmla="*/ 3811587 h 6858000"/>
              <a:gd name="connsiteX83" fmla="*/ 134368 w 4838076"/>
              <a:gd name="connsiteY83" fmla="*/ 3848100 h 6858000"/>
              <a:gd name="connsiteX84" fmla="*/ 152844 w 4838076"/>
              <a:gd name="connsiteY84" fmla="*/ 3890962 h 6858000"/>
              <a:gd name="connsiteX85" fmla="*/ 167960 w 4838076"/>
              <a:gd name="connsiteY85" fmla="*/ 3935412 h 6858000"/>
              <a:gd name="connsiteX86" fmla="*/ 178038 w 4838076"/>
              <a:gd name="connsiteY86" fmla="*/ 3987800 h 6858000"/>
              <a:gd name="connsiteX87" fmla="*/ 188115 w 4838076"/>
              <a:gd name="connsiteY87" fmla="*/ 4048125 h 6858000"/>
              <a:gd name="connsiteX88" fmla="*/ 189795 w 4838076"/>
              <a:gd name="connsiteY88" fmla="*/ 4116387 h 6858000"/>
              <a:gd name="connsiteX89" fmla="*/ 188115 w 4838076"/>
              <a:gd name="connsiteY89" fmla="*/ 4186237 h 6858000"/>
              <a:gd name="connsiteX90" fmla="*/ 178038 w 4838076"/>
              <a:gd name="connsiteY90" fmla="*/ 4244975 h 6858000"/>
              <a:gd name="connsiteX91" fmla="*/ 167960 w 4838076"/>
              <a:gd name="connsiteY91" fmla="*/ 4297362 h 6858000"/>
              <a:gd name="connsiteX92" fmla="*/ 152844 w 4838076"/>
              <a:gd name="connsiteY92" fmla="*/ 4343400 h 6858000"/>
              <a:gd name="connsiteX93" fmla="*/ 134368 w 4838076"/>
              <a:gd name="connsiteY93" fmla="*/ 4386262 h 6858000"/>
              <a:gd name="connsiteX94" fmla="*/ 115893 w 4838076"/>
              <a:gd name="connsiteY94" fmla="*/ 4424362 h 6858000"/>
              <a:gd name="connsiteX95" fmla="*/ 75583 w 4838076"/>
              <a:gd name="connsiteY95" fmla="*/ 4498975 h 6858000"/>
              <a:gd name="connsiteX96" fmla="*/ 55427 w 4838076"/>
              <a:gd name="connsiteY96" fmla="*/ 4537075 h 6858000"/>
              <a:gd name="connsiteX97" fmla="*/ 38632 w 4838076"/>
              <a:gd name="connsiteY97" fmla="*/ 4579937 h 6858000"/>
              <a:gd name="connsiteX98" fmla="*/ 23515 w 4838076"/>
              <a:gd name="connsiteY98" fmla="*/ 4625975 h 6858000"/>
              <a:gd name="connsiteX99" fmla="*/ 11758 w 4838076"/>
              <a:gd name="connsiteY99" fmla="*/ 4678362 h 6858000"/>
              <a:gd name="connsiteX100" fmla="*/ 3359 w 4838076"/>
              <a:gd name="connsiteY100" fmla="*/ 4738687 h 6858000"/>
              <a:gd name="connsiteX101" fmla="*/ 0 w 4838076"/>
              <a:gd name="connsiteY101" fmla="*/ 4806950 h 6858000"/>
              <a:gd name="connsiteX102" fmla="*/ 3359 w 4838076"/>
              <a:gd name="connsiteY102" fmla="*/ 4875212 h 6858000"/>
              <a:gd name="connsiteX103" fmla="*/ 11758 w 4838076"/>
              <a:gd name="connsiteY103" fmla="*/ 4935537 h 6858000"/>
              <a:gd name="connsiteX104" fmla="*/ 23515 w 4838076"/>
              <a:gd name="connsiteY104" fmla="*/ 4987925 h 6858000"/>
              <a:gd name="connsiteX105" fmla="*/ 38632 w 4838076"/>
              <a:gd name="connsiteY105" fmla="*/ 5033962 h 6858000"/>
              <a:gd name="connsiteX106" fmla="*/ 55427 w 4838076"/>
              <a:gd name="connsiteY106" fmla="*/ 5075237 h 6858000"/>
              <a:gd name="connsiteX107" fmla="*/ 75583 w 4838076"/>
              <a:gd name="connsiteY107" fmla="*/ 5114925 h 6858000"/>
              <a:gd name="connsiteX108" fmla="*/ 95738 w 4838076"/>
              <a:gd name="connsiteY108" fmla="*/ 5149850 h 6858000"/>
              <a:gd name="connsiteX109" fmla="*/ 115893 w 4838076"/>
              <a:gd name="connsiteY109" fmla="*/ 5186362 h 6858000"/>
              <a:gd name="connsiteX110" fmla="*/ 134368 w 4838076"/>
              <a:gd name="connsiteY110" fmla="*/ 5226050 h 6858000"/>
              <a:gd name="connsiteX111" fmla="*/ 152844 w 4838076"/>
              <a:gd name="connsiteY111" fmla="*/ 5268912 h 6858000"/>
              <a:gd name="connsiteX112" fmla="*/ 167960 w 4838076"/>
              <a:gd name="connsiteY112" fmla="*/ 5313362 h 6858000"/>
              <a:gd name="connsiteX113" fmla="*/ 178038 w 4838076"/>
              <a:gd name="connsiteY113" fmla="*/ 5365750 h 6858000"/>
              <a:gd name="connsiteX114" fmla="*/ 188115 w 4838076"/>
              <a:gd name="connsiteY114" fmla="*/ 5426075 h 6858000"/>
              <a:gd name="connsiteX115" fmla="*/ 189795 w 4838076"/>
              <a:gd name="connsiteY115" fmla="*/ 5494337 h 6858000"/>
              <a:gd name="connsiteX116" fmla="*/ 188115 w 4838076"/>
              <a:gd name="connsiteY116" fmla="*/ 5562600 h 6858000"/>
              <a:gd name="connsiteX117" fmla="*/ 178038 w 4838076"/>
              <a:gd name="connsiteY117" fmla="*/ 5622925 h 6858000"/>
              <a:gd name="connsiteX118" fmla="*/ 167960 w 4838076"/>
              <a:gd name="connsiteY118" fmla="*/ 5675312 h 6858000"/>
              <a:gd name="connsiteX119" fmla="*/ 152844 w 4838076"/>
              <a:gd name="connsiteY119" fmla="*/ 5721350 h 6858000"/>
              <a:gd name="connsiteX120" fmla="*/ 134368 w 4838076"/>
              <a:gd name="connsiteY120" fmla="*/ 5762625 h 6858000"/>
              <a:gd name="connsiteX121" fmla="*/ 115893 w 4838076"/>
              <a:gd name="connsiteY121" fmla="*/ 5802312 h 6858000"/>
              <a:gd name="connsiteX122" fmla="*/ 95738 w 4838076"/>
              <a:gd name="connsiteY122" fmla="*/ 5840412 h 6858000"/>
              <a:gd name="connsiteX123" fmla="*/ 75583 w 4838076"/>
              <a:gd name="connsiteY123" fmla="*/ 5876925 h 6858000"/>
              <a:gd name="connsiteX124" fmla="*/ 55427 w 4838076"/>
              <a:gd name="connsiteY124" fmla="*/ 5915025 h 6858000"/>
              <a:gd name="connsiteX125" fmla="*/ 38632 w 4838076"/>
              <a:gd name="connsiteY125" fmla="*/ 5956300 h 6858000"/>
              <a:gd name="connsiteX126" fmla="*/ 23515 w 4838076"/>
              <a:gd name="connsiteY126" fmla="*/ 6003925 h 6858000"/>
              <a:gd name="connsiteX127" fmla="*/ 11758 w 4838076"/>
              <a:gd name="connsiteY127" fmla="*/ 6056312 h 6858000"/>
              <a:gd name="connsiteX128" fmla="*/ 3359 w 4838076"/>
              <a:gd name="connsiteY128" fmla="*/ 6113462 h 6858000"/>
              <a:gd name="connsiteX129" fmla="*/ 0 w 4838076"/>
              <a:gd name="connsiteY129" fmla="*/ 6183312 h 6858000"/>
              <a:gd name="connsiteX130" fmla="*/ 3359 w 4838076"/>
              <a:gd name="connsiteY130" fmla="*/ 6251575 h 6858000"/>
              <a:gd name="connsiteX131" fmla="*/ 11758 w 4838076"/>
              <a:gd name="connsiteY131" fmla="*/ 6311900 h 6858000"/>
              <a:gd name="connsiteX132" fmla="*/ 23515 w 4838076"/>
              <a:gd name="connsiteY132" fmla="*/ 6361112 h 6858000"/>
              <a:gd name="connsiteX133" fmla="*/ 38632 w 4838076"/>
              <a:gd name="connsiteY133" fmla="*/ 6407150 h 6858000"/>
              <a:gd name="connsiteX134" fmla="*/ 55427 w 4838076"/>
              <a:gd name="connsiteY134" fmla="*/ 6448425 h 6858000"/>
              <a:gd name="connsiteX135" fmla="*/ 73903 w 4838076"/>
              <a:gd name="connsiteY135" fmla="*/ 6488112 h 6858000"/>
              <a:gd name="connsiteX136" fmla="*/ 92379 w 4838076"/>
              <a:gd name="connsiteY136" fmla="*/ 6523037 h 6858000"/>
              <a:gd name="connsiteX137" fmla="*/ 112534 w 4838076"/>
              <a:gd name="connsiteY137" fmla="*/ 6561137 h 6858000"/>
              <a:gd name="connsiteX138" fmla="*/ 132689 w 4838076"/>
              <a:gd name="connsiteY138" fmla="*/ 6597650 h 6858000"/>
              <a:gd name="connsiteX139" fmla="*/ 149485 w 4838076"/>
              <a:gd name="connsiteY139" fmla="*/ 6640512 h 6858000"/>
              <a:gd name="connsiteX140" fmla="*/ 166281 w 4838076"/>
              <a:gd name="connsiteY140" fmla="*/ 6683375 h 6858000"/>
              <a:gd name="connsiteX141" fmla="*/ 176358 w 4838076"/>
              <a:gd name="connsiteY141" fmla="*/ 6735762 h 6858000"/>
              <a:gd name="connsiteX142" fmla="*/ 184756 w 4838076"/>
              <a:gd name="connsiteY142" fmla="*/ 6791325 h 6858000"/>
              <a:gd name="connsiteX143" fmla="*/ 189795 w 4838076"/>
              <a:gd name="connsiteY143" fmla="*/ 6858000 h 6858000"/>
              <a:gd name="connsiteX144" fmla="*/ 334173 w 4838076"/>
              <a:gd name="connsiteY144" fmla="*/ 6858000 h 6858000"/>
              <a:gd name="connsiteX145" fmla="*/ 334174 w 4838076"/>
              <a:gd name="connsiteY145" fmla="*/ 6858000 h 6858000"/>
              <a:gd name="connsiteX146" fmla="*/ 3459219 w 4838076"/>
              <a:gd name="connsiteY146" fmla="*/ 6858000 h 6858000"/>
              <a:gd name="connsiteX147" fmla="*/ 4417162 w 4838076"/>
              <a:gd name="connsiteY147" fmla="*/ 6858000 h 6858000"/>
              <a:gd name="connsiteX148" fmla="*/ 4838076 w 4838076"/>
              <a:gd name="connsiteY14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</a:cxnLst>
            <a:rect l="l" t="t" r="r" b="b"/>
            <a:pathLst>
              <a:path w="4838076" h="6858000">
                <a:moveTo>
                  <a:pt x="4838076" y="0"/>
                </a:moveTo>
                <a:lnTo>
                  <a:pt x="4417162" y="0"/>
                </a:lnTo>
                <a:lnTo>
                  <a:pt x="3459219" y="0"/>
                </a:lnTo>
                <a:lnTo>
                  <a:pt x="334174" y="0"/>
                </a:lnTo>
                <a:lnTo>
                  <a:pt x="334173" y="0"/>
                </a:lnTo>
                <a:lnTo>
                  <a:pt x="189795" y="0"/>
                </a:lnTo>
                <a:lnTo>
                  <a:pt x="184756" y="66675"/>
                </a:lnTo>
                <a:lnTo>
                  <a:pt x="176358" y="122237"/>
                </a:lnTo>
                <a:lnTo>
                  <a:pt x="166281" y="174625"/>
                </a:lnTo>
                <a:lnTo>
                  <a:pt x="149485" y="217487"/>
                </a:lnTo>
                <a:lnTo>
                  <a:pt x="132689" y="260350"/>
                </a:lnTo>
                <a:lnTo>
                  <a:pt x="112534" y="296862"/>
                </a:lnTo>
                <a:lnTo>
                  <a:pt x="92379" y="334962"/>
                </a:lnTo>
                <a:lnTo>
                  <a:pt x="73903" y="369887"/>
                </a:lnTo>
                <a:lnTo>
                  <a:pt x="55427" y="409575"/>
                </a:lnTo>
                <a:lnTo>
                  <a:pt x="38632" y="450850"/>
                </a:lnTo>
                <a:lnTo>
                  <a:pt x="23515" y="496887"/>
                </a:lnTo>
                <a:lnTo>
                  <a:pt x="11758" y="546100"/>
                </a:lnTo>
                <a:lnTo>
                  <a:pt x="3359" y="606425"/>
                </a:lnTo>
                <a:lnTo>
                  <a:pt x="0" y="673100"/>
                </a:lnTo>
                <a:lnTo>
                  <a:pt x="3359" y="744537"/>
                </a:lnTo>
                <a:lnTo>
                  <a:pt x="11758" y="801687"/>
                </a:lnTo>
                <a:lnTo>
                  <a:pt x="23515" y="854075"/>
                </a:lnTo>
                <a:lnTo>
                  <a:pt x="38632" y="901700"/>
                </a:lnTo>
                <a:lnTo>
                  <a:pt x="55427" y="942975"/>
                </a:lnTo>
                <a:lnTo>
                  <a:pt x="75583" y="981075"/>
                </a:lnTo>
                <a:lnTo>
                  <a:pt x="95738" y="1017587"/>
                </a:lnTo>
                <a:lnTo>
                  <a:pt x="115893" y="1055687"/>
                </a:lnTo>
                <a:lnTo>
                  <a:pt x="134368" y="1095375"/>
                </a:lnTo>
                <a:lnTo>
                  <a:pt x="152844" y="1136650"/>
                </a:lnTo>
                <a:lnTo>
                  <a:pt x="167960" y="1182687"/>
                </a:lnTo>
                <a:lnTo>
                  <a:pt x="178038" y="1235075"/>
                </a:lnTo>
                <a:lnTo>
                  <a:pt x="188115" y="1295400"/>
                </a:lnTo>
                <a:lnTo>
                  <a:pt x="189795" y="1363662"/>
                </a:lnTo>
                <a:lnTo>
                  <a:pt x="188115" y="1431925"/>
                </a:lnTo>
                <a:lnTo>
                  <a:pt x="178038" y="1492250"/>
                </a:lnTo>
                <a:lnTo>
                  <a:pt x="167960" y="1544637"/>
                </a:lnTo>
                <a:lnTo>
                  <a:pt x="152844" y="1589087"/>
                </a:lnTo>
                <a:lnTo>
                  <a:pt x="134368" y="1631950"/>
                </a:lnTo>
                <a:lnTo>
                  <a:pt x="115893" y="1671637"/>
                </a:lnTo>
                <a:lnTo>
                  <a:pt x="95738" y="1708150"/>
                </a:lnTo>
                <a:lnTo>
                  <a:pt x="75583" y="1743075"/>
                </a:lnTo>
                <a:lnTo>
                  <a:pt x="55427" y="1782762"/>
                </a:lnTo>
                <a:lnTo>
                  <a:pt x="38632" y="1824037"/>
                </a:lnTo>
                <a:lnTo>
                  <a:pt x="23515" y="1870075"/>
                </a:lnTo>
                <a:lnTo>
                  <a:pt x="11758" y="1922462"/>
                </a:lnTo>
                <a:lnTo>
                  <a:pt x="3359" y="1982787"/>
                </a:lnTo>
                <a:lnTo>
                  <a:pt x="0" y="2051050"/>
                </a:lnTo>
                <a:lnTo>
                  <a:pt x="3359" y="2119312"/>
                </a:lnTo>
                <a:lnTo>
                  <a:pt x="11758" y="2179637"/>
                </a:lnTo>
                <a:lnTo>
                  <a:pt x="23515" y="2232025"/>
                </a:lnTo>
                <a:lnTo>
                  <a:pt x="38632" y="2278062"/>
                </a:lnTo>
                <a:lnTo>
                  <a:pt x="55427" y="2319337"/>
                </a:lnTo>
                <a:lnTo>
                  <a:pt x="75583" y="2359025"/>
                </a:lnTo>
                <a:lnTo>
                  <a:pt x="95738" y="2395537"/>
                </a:lnTo>
                <a:lnTo>
                  <a:pt x="115893" y="2433637"/>
                </a:lnTo>
                <a:lnTo>
                  <a:pt x="134368" y="2471737"/>
                </a:lnTo>
                <a:lnTo>
                  <a:pt x="152844" y="2513012"/>
                </a:lnTo>
                <a:lnTo>
                  <a:pt x="167960" y="2560637"/>
                </a:lnTo>
                <a:lnTo>
                  <a:pt x="178038" y="2613025"/>
                </a:lnTo>
                <a:lnTo>
                  <a:pt x="188115" y="2671762"/>
                </a:lnTo>
                <a:lnTo>
                  <a:pt x="189795" y="2741612"/>
                </a:lnTo>
                <a:lnTo>
                  <a:pt x="188115" y="2809875"/>
                </a:lnTo>
                <a:lnTo>
                  <a:pt x="178038" y="2868612"/>
                </a:lnTo>
                <a:lnTo>
                  <a:pt x="167960" y="2922587"/>
                </a:lnTo>
                <a:lnTo>
                  <a:pt x="152844" y="2967037"/>
                </a:lnTo>
                <a:lnTo>
                  <a:pt x="134368" y="3009900"/>
                </a:lnTo>
                <a:lnTo>
                  <a:pt x="115893" y="3046412"/>
                </a:lnTo>
                <a:lnTo>
                  <a:pt x="95738" y="3084512"/>
                </a:lnTo>
                <a:lnTo>
                  <a:pt x="75583" y="3121025"/>
                </a:lnTo>
                <a:lnTo>
                  <a:pt x="55427" y="3160712"/>
                </a:lnTo>
                <a:lnTo>
                  <a:pt x="38632" y="3201987"/>
                </a:lnTo>
                <a:lnTo>
                  <a:pt x="23515" y="3248025"/>
                </a:lnTo>
                <a:lnTo>
                  <a:pt x="11758" y="3300412"/>
                </a:lnTo>
                <a:lnTo>
                  <a:pt x="3359" y="3360737"/>
                </a:lnTo>
                <a:lnTo>
                  <a:pt x="0" y="3427412"/>
                </a:lnTo>
                <a:lnTo>
                  <a:pt x="3359" y="3497262"/>
                </a:lnTo>
                <a:lnTo>
                  <a:pt x="11758" y="3557587"/>
                </a:lnTo>
                <a:lnTo>
                  <a:pt x="23515" y="3609975"/>
                </a:lnTo>
                <a:lnTo>
                  <a:pt x="38632" y="3656012"/>
                </a:lnTo>
                <a:lnTo>
                  <a:pt x="55427" y="3697287"/>
                </a:lnTo>
                <a:lnTo>
                  <a:pt x="75583" y="3736975"/>
                </a:lnTo>
                <a:lnTo>
                  <a:pt x="115893" y="3811587"/>
                </a:lnTo>
                <a:lnTo>
                  <a:pt x="134368" y="3848100"/>
                </a:lnTo>
                <a:lnTo>
                  <a:pt x="152844" y="3890962"/>
                </a:lnTo>
                <a:lnTo>
                  <a:pt x="167960" y="3935412"/>
                </a:lnTo>
                <a:lnTo>
                  <a:pt x="178038" y="3987800"/>
                </a:lnTo>
                <a:lnTo>
                  <a:pt x="188115" y="4048125"/>
                </a:lnTo>
                <a:lnTo>
                  <a:pt x="189795" y="4116387"/>
                </a:lnTo>
                <a:lnTo>
                  <a:pt x="188115" y="4186237"/>
                </a:lnTo>
                <a:lnTo>
                  <a:pt x="178038" y="4244975"/>
                </a:lnTo>
                <a:lnTo>
                  <a:pt x="167960" y="4297362"/>
                </a:lnTo>
                <a:lnTo>
                  <a:pt x="152844" y="4343400"/>
                </a:lnTo>
                <a:lnTo>
                  <a:pt x="134368" y="4386262"/>
                </a:lnTo>
                <a:lnTo>
                  <a:pt x="115893" y="4424362"/>
                </a:lnTo>
                <a:lnTo>
                  <a:pt x="75583" y="4498975"/>
                </a:lnTo>
                <a:lnTo>
                  <a:pt x="55427" y="4537075"/>
                </a:lnTo>
                <a:lnTo>
                  <a:pt x="38632" y="4579937"/>
                </a:lnTo>
                <a:lnTo>
                  <a:pt x="23515" y="4625975"/>
                </a:lnTo>
                <a:lnTo>
                  <a:pt x="11758" y="4678362"/>
                </a:lnTo>
                <a:lnTo>
                  <a:pt x="3359" y="4738687"/>
                </a:lnTo>
                <a:lnTo>
                  <a:pt x="0" y="4806950"/>
                </a:lnTo>
                <a:lnTo>
                  <a:pt x="3359" y="4875212"/>
                </a:lnTo>
                <a:lnTo>
                  <a:pt x="11758" y="4935537"/>
                </a:lnTo>
                <a:lnTo>
                  <a:pt x="23515" y="4987925"/>
                </a:lnTo>
                <a:lnTo>
                  <a:pt x="38632" y="5033962"/>
                </a:lnTo>
                <a:lnTo>
                  <a:pt x="55427" y="5075237"/>
                </a:lnTo>
                <a:lnTo>
                  <a:pt x="75583" y="5114925"/>
                </a:lnTo>
                <a:lnTo>
                  <a:pt x="95738" y="5149850"/>
                </a:lnTo>
                <a:lnTo>
                  <a:pt x="115893" y="5186362"/>
                </a:lnTo>
                <a:lnTo>
                  <a:pt x="134368" y="5226050"/>
                </a:lnTo>
                <a:lnTo>
                  <a:pt x="152844" y="5268912"/>
                </a:lnTo>
                <a:lnTo>
                  <a:pt x="167960" y="5313362"/>
                </a:lnTo>
                <a:lnTo>
                  <a:pt x="178038" y="5365750"/>
                </a:lnTo>
                <a:lnTo>
                  <a:pt x="188115" y="5426075"/>
                </a:lnTo>
                <a:lnTo>
                  <a:pt x="189795" y="5494337"/>
                </a:lnTo>
                <a:lnTo>
                  <a:pt x="188115" y="5562600"/>
                </a:lnTo>
                <a:lnTo>
                  <a:pt x="178038" y="5622925"/>
                </a:lnTo>
                <a:lnTo>
                  <a:pt x="167960" y="5675312"/>
                </a:lnTo>
                <a:lnTo>
                  <a:pt x="152844" y="5721350"/>
                </a:lnTo>
                <a:lnTo>
                  <a:pt x="134368" y="5762625"/>
                </a:lnTo>
                <a:lnTo>
                  <a:pt x="115893" y="5802312"/>
                </a:lnTo>
                <a:lnTo>
                  <a:pt x="95738" y="5840412"/>
                </a:lnTo>
                <a:lnTo>
                  <a:pt x="75583" y="5876925"/>
                </a:lnTo>
                <a:lnTo>
                  <a:pt x="55427" y="5915025"/>
                </a:lnTo>
                <a:lnTo>
                  <a:pt x="38632" y="5956300"/>
                </a:lnTo>
                <a:lnTo>
                  <a:pt x="23515" y="6003925"/>
                </a:lnTo>
                <a:lnTo>
                  <a:pt x="11758" y="6056312"/>
                </a:lnTo>
                <a:lnTo>
                  <a:pt x="3359" y="6113462"/>
                </a:lnTo>
                <a:lnTo>
                  <a:pt x="0" y="6183312"/>
                </a:lnTo>
                <a:lnTo>
                  <a:pt x="3359" y="6251575"/>
                </a:lnTo>
                <a:lnTo>
                  <a:pt x="11758" y="6311900"/>
                </a:lnTo>
                <a:lnTo>
                  <a:pt x="23515" y="6361112"/>
                </a:lnTo>
                <a:lnTo>
                  <a:pt x="38632" y="6407150"/>
                </a:lnTo>
                <a:lnTo>
                  <a:pt x="55427" y="6448425"/>
                </a:lnTo>
                <a:lnTo>
                  <a:pt x="73903" y="6488112"/>
                </a:lnTo>
                <a:lnTo>
                  <a:pt x="92379" y="6523037"/>
                </a:lnTo>
                <a:lnTo>
                  <a:pt x="112534" y="6561137"/>
                </a:lnTo>
                <a:lnTo>
                  <a:pt x="132689" y="6597650"/>
                </a:lnTo>
                <a:lnTo>
                  <a:pt x="149485" y="6640512"/>
                </a:lnTo>
                <a:lnTo>
                  <a:pt x="166281" y="6683375"/>
                </a:lnTo>
                <a:lnTo>
                  <a:pt x="176358" y="6735762"/>
                </a:lnTo>
                <a:lnTo>
                  <a:pt x="184756" y="6791325"/>
                </a:lnTo>
                <a:lnTo>
                  <a:pt x="189795" y="6858000"/>
                </a:lnTo>
                <a:lnTo>
                  <a:pt x="334173" y="6858000"/>
                </a:lnTo>
                <a:lnTo>
                  <a:pt x="334174" y="6858000"/>
                </a:lnTo>
                <a:lnTo>
                  <a:pt x="3459219" y="6858000"/>
                </a:lnTo>
                <a:lnTo>
                  <a:pt x="4417162" y="6858000"/>
                </a:lnTo>
                <a:lnTo>
                  <a:pt x="4838076" y="6858000"/>
                </a:lnTo>
                <a:close/>
              </a:path>
            </a:pathLst>
          </a:custGeom>
          <a:solidFill>
            <a:schemeClr val="accent1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66B9F5CD-DBE4-4B5E-B76B-BCA2A7855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457200"/>
            <a:ext cx="4152899" cy="5673600"/>
          </a:xfrm>
        </p:spPr>
        <p:txBody>
          <a:bodyPr>
            <a:normAutofit/>
          </a:bodyPr>
          <a:lstStyle/>
          <a:p>
            <a:r>
              <a:rPr lang="pt-BR" sz="2000" dirty="0">
                <a:solidFill>
                  <a:schemeClr val="bg1">
                    <a:alpha val="60000"/>
                  </a:schemeClr>
                </a:solidFill>
              </a:rPr>
              <a:t>ETAPA INTERMUNICIPAL</a:t>
            </a:r>
            <a:r>
              <a:rPr lang="pt-BR" sz="2000" dirty="0" smtClean="0">
                <a:solidFill>
                  <a:schemeClr val="bg1">
                    <a:alpha val="60000"/>
                  </a:schemeClr>
                </a:solidFill>
              </a:rPr>
              <a:t>: 26/10</a:t>
            </a:r>
          </a:p>
          <a:p>
            <a:endParaRPr lang="pt-BR" sz="2000" dirty="0" smtClean="0">
              <a:solidFill>
                <a:schemeClr val="bg1">
                  <a:alpha val="60000"/>
                </a:schemeClr>
              </a:solidFill>
            </a:endParaRPr>
          </a:p>
          <a:p>
            <a:r>
              <a:rPr lang="pt-BR" sz="2000" dirty="0" smtClean="0">
                <a:solidFill>
                  <a:schemeClr val="bg1">
                    <a:alpha val="60000"/>
                  </a:schemeClr>
                </a:solidFill>
              </a:rPr>
              <a:t>Elaboração do Regimento Interno quem da comissão</a:t>
            </a:r>
          </a:p>
          <a:p>
            <a:endParaRPr lang="pt-BR" sz="2000" dirty="0">
              <a:solidFill>
                <a:schemeClr val="bg1">
                  <a:alpha val="60000"/>
                </a:schemeClr>
              </a:solidFill>
            </a:endParaRPr>
          </a:p>
          <a:p>
            <a:r>
              <a:rPr lang="pt-BR" sz="2000" dirty="0" smtClean="0">
                <a:solidFill>
                  <a:schemeClr val="bg1">
                    <a:alpha val="60000"/>
                  </a:schemeClr>
                </a:solidFill>
              </a:rPr>
              <a:t>Palestrante</a:t>
            </a:r>
            <a:r>
              <a:rPr lang="pt-BR" sz="2000" dirty="0">
                <a:solidFill>
                  <a:schemeClr val="bg1">
                    <a:alpha val="60000"/>
                  </a:schemeClr>
                </a:solidFill>
              </a:rPr>
              <a:t>: Berenice </a:t>
            </a:r>
            <a:r>
              <a:rPr lang="pt-BR" sz="2000" dirty="0" smtClean="0">
                <a:solidFill>
                  <a:schemeClr val="bg1">
                    <a:alpha val="60000"/>
                  </a:schemeClr>
                </a:solidFill>
              </a:rPr>
              <a:t>Bueno</a:t>
            </a:r>
          </a:p>
          <a:p>
            <a:endParaRPr lang="pt-BR" sz="2000" dirty="0" smtClean="0">
              <a:solidFill>
                <a:schemeClr val="bg1">
                  <a:alpha val="60000"/>
                </a:schemeClr>
              </a:solidFill>
            </a:endParaRPr>
          </a:p>
          <a:p>
            <a:endParaRPr lang="pt-BR" sz="2000" dirty="0">
              <a:solidFill>
                <a:schemeClr val="bg1">
                  <a:alpha val="60000"/>
                </a:schemeClr>
              </a:solidFill>
            </a:endParaRPr>
          </a:p>
          <a:p>
            <a:endParaRPr lang="pt-BR" sz="2000" dirty="0">
              <a:solidFill>
                <a:schemeClr val="bg1">
                  <a:alpha val="60000"/>
                </a:schemeClr>
              </a:solidFill>
            </a:endParaRPr>
          </a:p>
          <a:p>
            <a:pPr marL="0" indent="0">
              <a:buNone/>
            </a:pPr>
            <a:endParaRPr lang="pt-BR" sz="2000" dirty="0">
              <a:solidFill>
                <a:schemeClr val="bg1">
                  <a:alpha val="60000"/>
                </a:schemeClr>
              </a:solidFill>
            </a:endParaRPr>
          </a:p>
        </p:txBody>
      </p:sp>
      <p:pic>
        <p:nvPicPr>
          <p:cNvPr id="4" name="Picture 2" descr="EXPLICANDO A CONAE. – UNCME">
            <a:extLst>
              <a:ext uri="{FF2B5EF4-FFF2-40B4-BE49-F238E27FC236}">
                <a16:creationId xmlns="" xmlns:a16="http://schemas.microsoft.com/office/drawing/2014/main" id="{A33F4F06-6FD4-408E-9FA1-81E6557314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1053" y="2181056"/>
            <a:ext cx="6014185" cy="2495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171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8">
            <a:extLst>
              <a:ext uri="{FF2B5EF4-FFF2-40B4-BE49-F238E27FC236}">
                <a16:creationId xmlns="" xmlns:a16="http://schemas.microsoft.com/office/drawing/2014/main" id="{2596F992-698C-48C0-9D89-70DA4CE927E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EXPLICANDO A CONAE. – UNCME">
            <a:extLst>
              <a:ext uri="{FF2B5EF4-FFF2-40B4-BE49-F238E27FC236}">
                <a16:creationId xmlns="" xmlns:a16="http://schemas.microsoft.com/office/drawing/2014/main" id="{4F076849-CABA-4FAD-8090-6506B86E35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63439" y="457200"/>
            <a:ext cx="8326083" cy="345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ECF1809F-E8B0-4808-8F09-97DB85C16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6415" y="4230094"/>
            <a:ext cx="6235268" cy="180016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t-BR" sz="2000"/>
          </a:p>
          <a:p>
            <a:pPr marL="0" indent="0">
              <a:buNone/>
            </a:pPr>
            <a:endParaRPr lang="pt-BR" sz="2000"/>
          </a:p>
          <a:p>
            <a:pPr marL="0" indent="0">
              <a:buNone/>
            </a:pPr>
            <a:r>
              <a:rPr lang="pt-BR" sz="2000" b="1"/>
              <a:t>OBRIGADA!!!!</a:t>
            </a:r>
          </a:p>
          <a:p>
            <a:endParaRPr lang="pt-BR" sz="2000"/>
          </a:p>
        </p:txBody>
      </p:sp>
      <p:sp>
        <p:nvSpPr>
          <p:cNvPr id="21" name="Rectangle 10">
            <a:extLst>
              <a:ext uri="{FF2B5EF4-FFF2-40B4-BE49-F238E27FC236}">
                <a16:creationId xmlns="" xmlns:a16="http://schemas.microsoft.com/office/drawing/2014/main" id="{E7BFF8DC-0AE7-4AD2-9B28-2E5F26D62C3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6406116"/>
            <a:ext cx="12191998" cy="46177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2">
            <a:extLst>
              <a:ext uri="{FF2B5EF4-FFF2-40B4-BE49-F238E27FC236}">
                <a16:creationId xmlns="" xmlns:a16="http://schemas.microsoft.com/office/drawing/2014/main" id="{7E0162AD-C6E5-4BF8-A453-76ADB36877D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115300" y="6406115"/>
            <a:ext cx="4076698" cy="464399"/>
          </a:xfrm>
          <a:prstGeom prst="rect">
            <a:avLst/>
          </a:prstGeom>
          <a:gradFill>
            <a:gsLst>
              <a:gs pos="19000">
                <a:srgbClr val="000000">
                  <a:alpha val="31000"/>
                </a:srgbClr>
              </a:gs>
              <a:gs pos="99000">
                <a:schemeClr val="accent1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98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="" xmlns:a16="http://schemas.microsoft.com/office/drawing/2014/main" id="{19D32F93-50AC-4C46-A5DB-291C60DDB7B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13">
            <a:extLst>
              <a:ext uri="{FF2B5EF4-FFF2-40B4-BE49-F238E27FC236}">
                <a16:creationId xmlns=""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ítulo 4">
            <a:extLst>
              <a:ext uri="{FF2B5EF4-FFF2-40B4-BE49-F238E27FC236}">
                <a16:creationId xmlns="" xmlns:a16="http://schemas.microsoft.com/office/drawing/2014/main" id="{7BC52E92-A482-4DBD-ACFC-C7EAA3F73F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3026" y="1999648"/>
            <a:ext cx="9150349" cy="1014486"/>
          </a:xfrm>
        </p:spPr>
        <p:txBody>
          <a:bodyPr anchor="b">
            <a:normAutofit/>
          </a:bodyPr>
          <a:lstStyle/>
          <a:p>
            <a:pPr algn="r"/>
            <a:r>
              <a:rPr lang="pt-BR" sz="6100" b="1" dirty="0"/>
              <a:t>OBJETIVOS DA IV CONAE</a:t>
            </a:r>
          </a:p>
        </p:txBody>
      </p:sp>
      <p:sp>
        <p:nvSpPr>
          <p:cNvPr id="6" name="Subtítulo 5">
            <a:extLst>
              <a:ext uri="{FF2B5EF4-FFF2-40B4-BE49-F238E27FC236}">
                <a16:creationId xmlns="" xmlns:a16="http://schemas.microsoft.com/office/drawing/2014/main" id="{026C13ED-57BB-4EEE-9C46-D9A913B239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5201" y="3060328"/>
            <a:ext cx="10388599" cy="2835143"/>
          </a:xfrm>
        </p:spPr>
        <p:txBody>
          <a:bodyPr anchor="t">
            <a:normAutofit fontScale="92500" lnSpcReduction="20000"/>
          </a:bodyPr>
          <a:lstStyle/>
          <a:p>
            <a:pPr algn="r"/>
            <a:r>
              <a:rPr lang="pt-BR" sz="2800" dirty="0"/>
              <a:t>I - avaliar a implementação do Plano Nacional de Educação (PNE), com destaque específico ao cumprimento das metas e das estratégias intermediárias, sem prescindir de uma análise global do plano; </a:t>
            </a:r>
          </a:p>
          <a:p>
            <a:pPr algn="r"/>
            <a:r>
              <a:rPr lang="pt-BR" sz="2800" dirty="0"/>
              <a:t>II - avaliar a implementação dos planos estaduais, distrital e municipais de educação, os avanços e os desafios para as políticas públicas educacionais; e, </a:t>
            </a:r>
          </a:p>
          <a:p>
            <a:pPr algn="r"/>
            <a:r>
              <a:rPr lang="pt-BR" sz="2800" dirty="0"/>
              <a:t>III - conclamar a sociedade brasileira para a elaboração e aprovação do novo PNE 2024-2034</a:t>
            </a:r>
            <a:r>
              <a:rPr lang="pt-BR" sz="800" dirty="0"/>
              <a:t>.</a:t>
            </a:r>
          </a:p>
        </p:txBody>
      </p:sp>
      <p:pic>
        <p:nvPicPr>
          <p:cNvPr id="7" name="Picture 2" descr="EXPLICANDO A CONAE. – UNCME">
            <a:extLst>
              <a:ext uri="{FF2B5EF4-FFF2-40B4-BE49-F238E27FC236}">
                <a16:creationId xmlns="" xmlns:a16="http://schemas.microsoft.com/office/drawing/2014/main" id="{5624E74F-FA45-450A-9B15-22E6C9255E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4112" y="683422"/>
            <a:ext cx="4811872" cy="1270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660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="" xmlns:a16="http://schemas.microsoft.com/office/drawing/2014/main" id="{9D25F302-27C5-414F-97F8-6EA0A6C028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="" xmlns:a16="http://schemas.microsoft.com/office/drawing/2014/main" id="{7262C87B-205C-4719-AC60-AF13E94F1F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095999" y="322626"/>
            <a:ext cx="5772560" cy="6212748"/>
          </a:xfrm>
          <a:custGeom>
            <a:avLst/>
            <a:gdLst>
              <a:gd name="connsiteX0" fmla="*/ 0 w 5772560"/>
              <a:gd name="connsiteY0" fmla="*/ 0 h 6212748"/>
              <a:gd name="connsiteX1" fmla="*/ 1448661 w 5772560"/>
              <a:gd name="connsiteY1" fmla="*/ 0 h 6212748"/>
              <a:gd name="connsiteX2" fmla="*/ 1940557 w 5772560"/>
              <a:gd name="connsiteY2" fmla="*/ 0 h 6212748"/>
              <a:gd name="connsiteX3" fmla="*/ 5772560 w 5772560"/>
              <a:gd name="connsiteY3" fmla="*/ 0 h 6212748"/>
              <a:gd name="connsiteX4" fmla="*/ 5772560 w 5772560"/>
              <a:gd name="connsiteY4" fmla="*/ 2864954 h 6212748"/>
              <a:gd name="connsiteX5" fmla="*/ 2329115 w 5772560"/>
              <a:gd name="connsiteY5" fmla="*/ 6212748 h 6212748"/>
              <a:gd name="connsiteX6" fmla="*/ 1940557 w 5772560"/>
              <a:gd name="connsiteY6" fmla="*/ 6212748 h 6212748"/>
              <a:gd name="connsiteX7" fmla="*/ 1448661 w 5772560"/>
              <a:gd name="connsiteY7" fmla="*/ 6212748 h 6212748"/>
              <a:gd name="connsiteX8" fmla="*/ 0 w 5772560"/>
              <a:gd name="connsiteY8" fmla="*/ 6212748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72560" h="6212748">
                <a:moveTo>
                  <a:pt x="0" y="0"/>
                </a:moveTo>
                <a:lnTo>
                  <a:pt x="1448661" y="0"/>
                </a:lnTo>
                <a:lnTo>
                  <a:pt x="1940557" y="0"/>
                </a:lnTo>
                <a:lnTo>
                  <a:pt x="5772560" y="0"/>
                </a:lnTo>
                <a:lnTo>
                  <a:pt x="5772560" y="2864954"/>
                </a:lnTo>
                <a:lnTo>
                  <a:pt x="2329115" y="6212748"/>
                </a:lnTo>
                <a:lnTo>
                  <a:pt x="1940557" y="6212748"/>
                </a:lnTo>
                <a:lnTo>
                  <a:pt x="1448661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9" name="Right Triangle 78">
            <a:extLst>
              <a:ext uri="{FF2B5EF4-FFF2-40B4-BE49-F238E27FC236}">
                <a16:creationId xmlns="" xmlns:a16="http://schemas.microsoft.com/office/drawing/2014/main" id="{830A36F8-48C2-4842-A87B-8CE8DF4E7FD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Rectangle 80">
            <a:extLst>
              <a:ext uri="{FF2B5EF4-FFF2-40B4-BE49-F238E27FC236}">
                <a16:creationId xmlns="" xmlns:a16="http://schemas.microsoft.com/office/drawing/2014/main" id="{8F451A30-466B-4996-9BA5-CD6ABCC6D55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ítulo 9">
            <a:extLst>
              <a:ext uri="{FF2B5EF4-FFF2-40B4-BE49-F238E27FC236}">
                <a16:creationId xmlns="" xmlns:a16="http://schemas.microsoft.com/office/drawing/2014/main" id="{F4D42EFD-7B58-4B27-A389-1AC5F1855E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48400" y="1188636"/>
            <a:ext cx="4859571" cy="458351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- O que </a:t>
            </a:r>
            <a:r>
              <a:rPr lang="en-US" sz="28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precisamos</a:t>
            </a:r>
            <a: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fazer</a:t>
            </a:r>
            <a: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  <a:b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- </a:t>
            </a:r>
            <a:r>
              <a:rPr lang="en-US" sz="28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Quem</a:t>
            </a:r>
            <a: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precisamos</a:t>
            </a:r>
            <a: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mobilizar</a:t>
            </a:r>
            <a: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  <a:b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- Como </a:t>
            </a:r>
            <a:r>
              <a:rPr lang="en-US" sz="28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devemos</a:t>
            </a:r>
            <a: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nos</a:t>
            </a:r>
            <a: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preparar</a:t>
            </a:r>
            <a: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  <a:b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- </a:t>
            </a:r>
            <a:r>
              <a:rPr lang="en-US" sz="28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Quais</a:t>
            </a:r>
            <a: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prazos</a:t>
            </a:r>
            <a: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precisamos</a:t>
            </a:r>
            <a: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cumprir</a:t>
            </a:r>
            <a: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  <a:b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- </a:t>
            </a:r>
            <a:r>
              <a:rPr lang="en-US" sz="28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Quais</a:t>
            </a:r>
            <a: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referências</a:t>
            </a:r>
            <a: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devemos</a:t>
            </a:r>
            <a: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utilizar</a:t>
            </a:r>
            <a: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pic>
        <p:nvPicPr>
          <p:cNvPr id="8" name="Espaço Reservado para Conteúdo 7" descr="Desenho de lego&#10;&#10;Descrição gerada automaticamente com confiança média">
            <a:extLst>
              <a:ext uri="{FF2B5EF4-FFF2-40B4-BE49-F238E27FC236}">
                <a16:creationId xmlns="" xmlns:a16="http://schemas.microsoft.com/office/drawing/2014/main" id="{F838BBA6-C6AC-4F62-89D0-A44B880056ED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240" y="2554823"/>
            <a:ext cx="4164244" cy="172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42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7">
            <a:extLst>
              <a:ext uri="{FF2B5EF4-FFF2-40B4-BE49-F238E27FC236}">
                <a16:creationId xmlns="" xmlns:a16="http://schemas.microsoft.com/office/drawing/2014/main" id="{43C823D3-D619-407C-89E0-C6F6B1E7A42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9">
            <a:extLst>
              <a:ext uri="{FF2B5EF4-FFF2-40B4-BE49-F238E27FC236}">
                <a16:creationId xmlns="" xmlns:a16="http://schemas.microsoft.com/office/drawing/2014/main" id="{047F8E3E-2FFA-4A0F-B3C7-E57ADDCFB41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25" name="Group 11">
            <a:extLst>
              <a:ext uri="{FF2B5EF4-FFF2-40B4-BE49-F238E27FC236}">
                <a16:creationId xmlns="" xmlns:a16="http://schemas.microsoft.com/office/drawing/2014/main" id="{33D939F1-7ABE-4D0E-946A-43F37F556AF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0"/>
            <a:ext cx="3346102" cy="2510865"/>
            <a:chOff x="-305" y="-1"/>
            <a:chExt cx="3832880" cy="2876136"/>
          </a:xfrm>
        </p:grpSpPr>
        <p:sp>
          <p:nvSpPr>
            <p:cNvPr id="13" name="Freeform: Shape 12">
              <a:extLst>
                <a:ext uri="{FF2B5EF4-FFF2-40B4-BE49-F238E27FC236}">
                  <a16:creationId xmlns="" xmlns:a16="http://schemas.microsoft.com/office/drawing/2014/main" id="{63FE0426-0FE4-451E-A8BB-08DA6A6AC20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13">
              <a:extLst>
                <a:ext uri="{FF2B5EF4-FFF2-40B4-BE49-F238E27FC236}">
                  <a16:creationId xmlns="" xmlns:a16="http://schemas.microsoft.com/office/drawing/2014/main" id="{4A32F7E8-35B4-451F-AA07-AECF7CA1D53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="" xmlns:a16="http://schemas.microsoft.com/office/drawing/2014/main" id="{E1097796-C3C8-4772-9EBD-9F5CA368F5A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15">
              <a:extLst>
                <a:ext uri="{FF2B5EF4-FFF2-40B4-BE49-F238E27FC236}">
                  <a16:creationId xmlns="" xmlns:a16="http://schemas.microsoft.com/office/drawing/2014/main" id="{EC4BC137-BB50-4235-A83F-4B4EEE15904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64A6DD19-37BF-41FA-A3EF-28FFC97DC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6613" y="1939835"/>
            <a:ext cx="9833548" cy="45329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600" dirty="0"/>
              <a:t>A Secretaria Municipal de Educação precisa comunicar, apoiar e atuar conjuntamente com o grupo que estiver indicado na lei do Plano Municipal de Educação, como responsável pela realização das Conferências Municipais de Educação, relativas à CONAE, sobre os prazos, atividades e demais ações posteriores à etapa municipal </a:t>
            </a:r>
          </a:p>
          <a:p>
            <a:endParaRPr lang="pt-BR" sz="18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="" xmlns:a16="http://schemas.microsoft.com/office/drawing/2014/main" id="{9DB3963A-4187-4A72-9DA4-CA6BADE229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 rot="5400000">
            <a:off x="9072780" y="3734338"/>
            <a:ext cx="3878664" cy="236865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="" xmlns:a16="http://schemas.microsoft.com/office/drawing/2014/main" id="{2428E75E-001A-4568-B035-574F1303EF5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="" xmlns:a16="http://schemas.microsoft.com/office/drawing/2014/main" id="{64AC8CFC-1164-4525-82A0-25F75ADCF4C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="" xmlns:a16="http://schemas.microsoft.com/office/drawing/2014/main" id="{6F35C856-5B70-4CA2-BB8F-A37197D8F94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="" xmlns:a16="http://schemas.microsoft.com/office/drawing/2014/main" id="{550FD8B0-DE97-47B1-84ED-67A3BD00FE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8" name="Picture 2" descr="EXPLICANDO A CONAE. – UNCME">
            <a:extLst>
              <a:ext uri="{FF2B5EF4-FFF2-40B4-BE49-F238E27FC236}">
                <a16:creationId xmlns="" xmlns:a16="http://schemas.microsoft.com/office/drawing/2014/main" id="{678D423C-0087-473C-86C8-A04BB8941A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8224" y="0"/>
            <a:ext cx="3550674" cy="1595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68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="" xmlns:a16="http://schemas.microsoft.com/office/drawing/2014/main" id="{CD400E4D-4322-45F3-B247-C5B9920E11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2885" y="1828801"/>
            <a:ext cx="5181600" cy="52973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RESPONSÁVEIS PELA CONAE 2022</a:t>
            </a:r>
          </a:p>
          <a:p>
            <a:endParaRPr lang="pt-BR" dirty="0"/>
          </a:p>
          <a:p>
            <a:r>
              <a:rPr lang="pt-BR" dirty="0"/>
              <a:t> Fórum Nacional de Educação</a:t>
            </a:r>
          </a:p>
          <a:p>
            <a:endParaRPr lang="pt-BR" dirty="0"/>
          </a:p>
          <a:p>
            <a:r>
              <a:rPr lang="pt-BR" dirty="0"/>
              <a:t> Fórum Estadual de Educação</a:t>
            </a:r>
          </a:p>
          <a:p>
            <a:endParaRPr lang="pt-BR" dirty="0"/>
          </a:p>
          <a:p>
            <a:r>
              <a:rPr lang="pt-BR" dirty="0"/>
              <a:t> Fórum Municipal de Educação ou Comissão Organizadora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5A00B2B0-A3DB-4458-9FC9-38B621CDAB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54485" y="1946789"/>
            <a:ext cx="5932715" cy="5297397"/>
          </a:xfrm>
        </p:spPr>
        <p:txBody>
          <a:bodyPr>
            <a:normAutofit/>
          </a:bodyPr>
          <a:lstStyle/>
          <a:p>
            <a:r>
              <a:rPr lang="pt-BR" dirty="0"/>
              <a:t>Conferência Nacional de Educação </a:t>
            </a:r>
          </a:p>
          <a:p>
            <a:endParaRPr lang="pt-BR" dirty="0"/>
          </a:p>
          <a:p>
            <a:r>
              <a:rPr lang="pt-BR" dirty="0"/>
              <a:t>Conferência Estadual de Educação</a:t>
            </a:r>
          </a:p>
          <a:p>
            <a:endParaRPr lang="pt-BR" dirty="0"/>
          </a:p>
          <a:p>
            <a:r>
              <a:rPr lang="pt-BR" dirty="0"/>
              <a:t>Conferência Municipal de Educação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b="1" dirty="0"/>
              <a:t>FLUXO DA REALIZAÇÃO DA CONAE 2022</a:t>
            </a:r>
          </a:p>
        </p:txBody>
      </p:sp>
      <p:sp>
        <p:nvSpPr>
          <p:cNvPr id="7" name="Seta: para Baixo 6">
            <a:extLst>
              <a:ext uri="{FF2B5EF4-FFF2-40B4-BE49-F238E27FC236}">
                <a16:creationId xmlns="" xmlns:a16="http://schemas.microsoft.com/office/drawing/2014/main" id="{DF897EFC-AAF9-4C99-AA1D-AA7A8A2234DC}"/>
              </a:ext>
            </a:extLst>
          </p:cNvPr>
          <p:cNvSpPr/>
          <p:nvPr/>
        </p:nvSpPr>
        <p:spPr>
          <a:xfrm>
            <a:off x="3110483" y="3264683"/>
            <a:ext cx="484632" cy="6792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: para Baixo 7">
            <a:extLst>
              <a:ext uri="{FF2B5EF4-FFF2-40B4-BE49-F238E27FC236}">
                <a16:creationId xmlns="" xmlns:a16="http://schemas.microsoft.com/office/drawing/2014/main" id="{A7D7CAA2-8B4C-4ED6-A121-BD7B2C60DE57}"/>
              </a:ext>
            </a:extLst>
          </p:cNvPr>
          <p:cNvSpPr/>
          <p:nvPr/>
        </p:nvSpPr>
        <p:spPr>
          <a:xfrm>
            <a:off x="3121369" y="4372737"/>
            <a:ext cx="484632" cy="6792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: para Baixo 8">
            <a:extLst>
              <a:ext uri="{FF2B5EF4-FFF2-40B4-BE49-F238E27FC236}">
                <a16:creationId xmlns="" xmlns:a16="http://schemas.microsoft.com/office/drawing/2014/main" id="{5A1B426D-E77A-4890-B6B8-881A59C63592}"/>
              </a:ext>
            </a:extLst>
          </p:cNvPr>
          <p:cNvSpPr/>
          <p:nvPr/>
        </p:nvSpPr>
        <p:spPr>
          <a:xfrm>
            <a:off x="3110483" y="2230330"/>
            <a:ext cx="484632" cy="6792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: para Cima 9">
            <a:extLst>
              <a:ext uri="{FF2B5EF4-FFF2-40B4-BE49-F238E27FC236}">
                <a16:creationId xmlns="" xmlns:a16="http://schemas.microsoft.com/office/drawing/2014/main" id="{0CA0F9CB-2482-464A-A3C0-47BAA474C527}"/>
              </a:ext>
            </a:extLst>
          </p:cNvPr>
          <p:cNvSpPr/>
          <p:nvPr/>
        </p:nvSpPr>
        <p:spPr>
          <a:xfrm>
            <a:off x="8302969" y="4372737"/>
            <a:ext cx="484632" cy="75329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: para Cima 10">
            <a:extLst>
              <a:ext uri="{FF2B5EF4-FFF2-40B4-BE49-F238E27FC236}">
                <a16:creationId xmlns="" xmlns:a16="http://schemas.microsoft.com/office/drawing/2014/main" id="{0A37C9E2-C258-4C2C-A044-44A28A907B8A}"/>
              </a:ext>
            </a:extLst>
          </p:cNvPr>
          <p:cNvSpPr/>
          <p:nvPr/>
        </p:nvSpPr>
        <p:spPr>
          <a:xfrm>
            <a:off x="8265305" y="2327475"/>
            <a:ext cx="484632" cy="75329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eta: para Cima 11">
            <a:extLst>
              <a:ext uri="{FF2B5EF4-FFF2-40B4-BE49-F238E27FC236}">
                <a16:creationId xmlns="" xmlns:a16="http://schemas.microsoft.com/office/drawing/2014/main" id="{393B7190-64B4-4854-B32C-0AA6589FE07E}"/>
              </a:ext>
            </a:extLst>
          </p:cNvPr>
          <p:cNvSpPr/>
          <p:nvPr/>
        </p:nvSpPr>
        <p:spPr>
          <a:xfrm>
            <a:off x="8292083" y="3350106"/>
            <a:ext cx="484632" cy="75329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3" name="Picture 2" descr="EXPLICANDO A CONAE. – UNCME">
            <a:extLst>
              <a:ext uri="{FF2B5EF4-FFF2-40B4-BE49-F238E27FC236}">
                <a16:creationId xmlns="" xmlns:a16="http://schemas.microsoft.com/office/drawing/2014/main" id="{A81D891A-E30C-41C7-BC40-F741BC278B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26" y="115221"/>
            <a:ext cx="2857254" cy="1595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856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23D09407-53BC-485E-B4CE-BC5E4FC4B2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921DB988-49FC-4608-B0A2-E2F3A40190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23C8E40-1AF4-441C-98AA-94907A1FF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903" y="3399769"/>
            <a:ext cx="10640754" cy="775845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54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TEMAS DA CONAE 2022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E9B930FD-8671-4C4C-ADCF-73AC1D0CD41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5" name="Freeform: Shape 14">
              <a:extLst>
                <a:ext uri="{FF2B5EF4-FFF2-40B4-BE49-F238E27FC236}">
                  <a16:creationId xmlns="" xmlns:a16="http://schemas.microsoft.com/office/drawing/2014/main" id="{C35B12C1-569C-4E37-AA33-7EF215F201B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="" xmlns:a16="http://schemas.microsoft.com/office/drawing/2014/main" id="{F23E2660-7810-46F6-8752-187127C830C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="" xmlns:a16="http://schemas.microsoft.com/office/drawing/2014/main" id="{C991DC45-0378-45B3-B325-FB8F98545E6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="" xmlns:a16="http://schemas.microsoft.com/office/drawing/2014/main" id="{E228F5BA-5150-4554-B7EA-93F371F3B17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Picture 2" descr="EXPLICANDO A CONAE. – UNCME">
            <a:extLst>
              <a:ext uri="{FF2B5EF4-FFF2-40B4-BE49-F238E27FC236}">
                <a16:creationId xmlns="" xmlns:a16="http://schemas.microsoft.com/office/drawing/2014/main" id="{902E55E9-E613-4AA6-B3AE-6992A1B77C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47724" y="320231"/>
            <a:ext cx="6835100" cy="2836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" name="Group 19">
            <a:extLst>
              <a:ext uri="{FF2B5EF4-FFF2-40B4-BE49-F238E27FC236}">
                <a16:creationId xmlns="" xmlns:a16="http://schemas.microsoft.com/office/drawing/2014/main" id="{383C2651-AE0C-4AE4-8725-E2F9414FE21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1" name="Freeform: Shape 20">
              <a:extLst>
                <a:ext uri="{FF2B5EF4-FFF2-40B4-BE49-F238E27FC236}">
                  <a16:creationId xmlns="" xmlns:a16="http://schemas.microsoft.com/office/drawing/2014/main" id="{CCE13265-B5D2-47B4-A199-E05F390D5B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="" xmlns:a16="http://schemas.microsoft.com/office/drawing/2014/main" id="{693EBD03-D832-462C-9304-7273698ED4F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="" xmlns:a16="http://schemas.microsoft.com/office/drawing/2014/main" id="{0D53D3E2-805E-40D2-964F-352BF6D476B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="" xmlns:a16="http://schemas.microsoft.com/office/drawing/2014/main" id="{B7A9A916-A926-43E6-800F-432ABC3F244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3664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 Fill">
            <a:extLst>
              <a:ext uri="{FF2B5EF4-FFF2-40B4-BE49-F238E27FC236}">
                <a16:creationId xmlns="" xmlns:a16="http://schemas.microsoft.com/office/drawing/2014/main" id="{3C915414-2809-4735-A560-0D5FE66700D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1" y="-7076"/>
            <a:ext cx="1218895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id">
            <a:extLst>
              <a:ext uri="{FF2B5EF4-FFF2-40B4-BE49-F238E27FC236}">
                <a16:creationId xmlns="" xmlns:a16="http://schemas.microsoft.com/office/drawing/2014/main" id="{24413201-85BF-4680-A7D4-10CDBD03569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0"/>
            <a:ext cx="12038471" cy="6858000"/>
            <a:chOff x="0" y="-12406"/>
            <a:chExt cx="12038471" cy="6858000"/>
          </a:xfrm>
        </p:grpSpPr>
        <p:cxnSp>
          <p:nvCxnSpPr>
            <p:cNvPr id="16" name="Straight Connector 15">
              <a:extLst>
                <a:ext uri="{FF2B5EF4-FFF2-40B4-BE49-F238E27FC236}">
                  <a16:creationId xmlns="" xmlns:a16="http://schemas.microsoft.com/office/drawing/2014/main" id="{1F819D8C-C8E5-4336-9882-79FBF655518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-25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Straight Connector 16">
              <a:extLst>
                <a:ext uri="{FF2B5EF4-FFF2-40B4-BE49-F238E27FC236}">
                  <a16:creationId xmlns="" xmlns:a16="http://schemas.microsoft.com/office/drawing/2014/main" id="{7D732480-09E4-401A-B2D9-E6C662FBCA2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719781" y="-5330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7">
              <a:extLst>
                <a:ext uri="{FF2B5EF4-FFF2-40B4-BE49-F238E27FC236}">
                  <a16:creationId xmlns="" xmlns:a16="http://schemas.microsoft.com/office/drawing/2014/main" id="{87D8355C-E417-4D36-91FF-2CC1E1FE9FF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0" y="6726839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Straight Connector 18">
              <a:extLst>
                <a:ext uri="{FF2B5EF4-FFF2-40B4-BE49-F238E27FC236}">
                  <a16:creationId xmlns="" xmlns:a16="http://schemas.microsoft.com/office/drawing/2014/main" id="{6ADF7267-EAAE-43CE-ACEF-608328FB178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0" y="-25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Straight Connector 19">
              <a:extLst>
                <a:ext uri="{FF2B5EF4-FFF2-40B4-BE49-F238E27FC236}">
                  <a16:creationId xmlns="" xmlns:a16="http://schemas.microsoft.com/office/drawing/2014/main" id="{54C901E2-0CDB-4316-B262-3B9E68F3350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0" y="1729498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D8F6D31A-084C-4F10-9A8F-A9645DFB715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0" y="1609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E38E09F0-F130-45B5-B0AF-7EF3F0172AD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0" y="6843959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569330E2-17DA-4F0D-B377-6E4499C79A1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0" y="5131209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="" xmlns:a16="http://schemas.microsoft.com/office/drawing/2014/main" id="{A3192707-5744-4C77-8CD6-D682F908009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0" y="120892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="" xmlns:a16="http://schemas.microsoft.com/office/drawing/2014/main" id="{E367A44A-5DD0-43B5-B6DB-1CA3BC5AF0B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0" y="3422784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="" xmlns:a16="http://schemas.microsoft.com/office/drawing/2014/main" id="{280809D1-164B-4A0C-84BB-2AC46F3BDE5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0" y="1832198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="" xmlns:a16="http://schemas.microsoft.com/office/drawing/2014/main" id="{E379EC94-3698-4695-8CE7-61DBDF5EE65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0" y="3538773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="" xmlns:a16="http://schemas.microsoft.com/office/drawing/2014/main" id="{8755B95C-6A71-4D4F-8F48-B21F893E6FB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0" y="5240042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="" xmlns:a16="http://schemas.microsoft.com/office/drawing/2014/main" id="{6099C53A-E394-462E-BF63-1639A8E2831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828837" y="-5330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="" xmlns:a16="http://schemas.microsoft.com/office/drawing/2014/main" id="{9AC427FF-C3BE-45A0-9FB1-A6A4C8C4CD8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3439563" y="-25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="" xmlns:a16="http://schemas.microsoft.com/office/drawing/2014/main" id="{2B15D91A-BF52-4704-8F6B-A7C47461819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5159344" y="-25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="" xmlns:a16="http://schemas.microsoft.com/office/drawing/2014/main" id="{1D9241FD-0E0D-409B-A2AF-8F06ACB7577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879125" y="-12406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="" xmlns:a16="http://schemas.microsoft.com/office/drawing/2014/main" id="{F8B3D884-11F6-4FF3-82C2-1C2311451C6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8598907" y="-12406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="" xmlns:a16="http://schemas.microsoft.com/office/drawing/2014/main" id="{A15AB342-981A-44B4-846D-B0B2394ACF0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2038471" y="-25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872C80E7-0A00-4063-BEE2-6B6B446A4A7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0318688" y="-25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CDDFAF9B-F940-4E8C-905E-31851E6E716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3549263" y="-5330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DE75405B-4987-4ED0-838B-B550E11C50A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5272269" y="1609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="" xmlns:a16="http://schemas.microsoft.com/office/drawing/2014/main" id="{2D23C412-06C7-4364-B5C1-6492A9D36BC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990113" y="-12406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="" xmlns:a16="http://schemas.microsoft.com/office/drawing/2014/main" id="{3E558B2C-BA31-4EF6-AA51-34C38C4FAC1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8715787" y="-12406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="" xmlns:a16="http://schemas.microsoft.com/office/drawing/2014/main" id="{49BF6B7B-33CA-48B1-A1DC-E4917FB89D9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0435730" y="-12406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="" xmlns:a16="http://schemas.microsoft.com/office/drawing/2014/main" id="{B91E8E40-9C42-4E16-980F-D9B38872F36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914293" y="-5330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="" xmlns:a16="http://schemas.microsoft.com/office/drawing/2014/main" id="{6B7E3690-D803-4CC7-BA93-B51ACF040FB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24177" y="-12406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44" name="Straight Connector 43">
            <a:extLst>
              <a:ext uri="{FF2B5EF4-FFF2-40B4-BE49-F238E27FC236}">
                <a16:creationId xmlns="" xmlns:a16="http://schemas.microsoft.com/office/drawing/2014/main" id="{90CA228F-98DF-49C4-9649-32D7199CC7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780800" y="1141470"/>
            <a:ext cx="4413319" cy="0"/>
          </a:xfrm>
          <a:prstGeom prst="line">
            <a:avLst/>
          </a:prstGeom>
          <a:ln w="50800" cap="sq">
            <a:solidFill>
              <a:schemeClr val="accent5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="" xmlns:a16="http://schemas.microsoft.com/office/drawing/2014/main" id="{D1E370F4-6FE2-45A6-AC8E-CCB1A8AED1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358953" y="1163764"/>
            <a:ext cx="5079782" cy="5568542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4AD80B0D-529C-4DEC-B1F8-ACCACB2432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58233" y="252581"/>
            <a:ext cx="7331879" cy="6369545"/>
          </a:xfrm>
        </p:spPr>
        <p:txBody>
          <a:bodyPr anchor="ctr">
            <a:normAutofit lnSpcReduction="10000"/>
          </a:bodyPr>
          <a:lstStyle/>
          <a:p>
            <a:pPr marL="457200" indent="-457200" algn="l">
              <a:buAutoNum type="arabicPeriod"/>
            </a:pPr>
            <a:r>
              <a:rPr lang="pt-BR" b="1" dirty="0"/>
              <a:t>NOVO PNE – 2024 - 2034 </a:t>
            </a:r>
          </a:p>
          <a:p>
            <a:pPr algn="l"/>
            <a:r>
              <a:rPr lang="pt-BR" dirty="0"/>
              <a:t>− Avaliação das 10 Diretrizes do PNE – 2014 - 2024. </a:t>
            </a:r>
          </a:p>
          <a:p>
            <a:pPr algn="l"/>
            <a:r>
              <a:rPr lang="pt-BR" dirty="0"/>
              <a:t>− Avaliação das 20 metas do PNE – 2014 - 2024. </a:t>
            </a:r>
          </a:p>
          <a:p>
            <a:pPr algn="l"/>
            <a:r>
              <a:rPr lang="pt-BR" dirty="0"/>
              <a:t>− Relação da atual demanda </a:t>
            </a:r>
          </a:p>
          <a:p>
            <a:pPr algn="l"/>
            <a:r>
              <a:rPr lang="pt-BR" dirty="0"/>
              <a:t>− Desigualdades e inclusão</a:t>
            </a:r>
          </a:p>
          <a:p>
            <a:pPr algn="l"/>
            <a:r>
              <a:rPr lang="pt-BR" b="1" dirty="0"/>
              <a:t>2. SISTEMA NACIONAL DE EDUCAÇÃO </a:t>
            </a:r>
          </a:p>
          <a:p>
            <a:pPr algn="l"/>
            <a:r>
              <a:rPr lang="pt-BR" dirty="0"/>
              <a:t>− Avaliação da legislação inerente </a:t>
            </a:r>
          </a:p>
          <a:p>
            <a:pPr algn="l"/>
            <a:r>
              <a:rPr lang="pt-BR" dirty="0"/>
              <a:t>− Projeto de modelo</a:t>
            </a:r>
          </a:p>
          <a:p>
            <a:pPr algn="l"/>
            <a:r>
              <a:rPr lang="pt-BR" b="1" dirty="0"/>
              <a:t>3. EDUCAÇÃO NACIONAL </a:t>
            </a:r>
          </a:p>
          <a:p>
            <a:pPr algn="l"/>
            <a:r>
              <a:rPr lang="pt-BR" dirty="0"/>
              <a:t>− Formação de Professores e continuada </a:t>
            </a:r>
          </a:p>
          <a:p>
            <a:pPr algn="l"/>
            <a:r>
              <a:rPr lang="pt-BR" dirty="0"/>
              <a:t>− BNCC – Currículos </a:t>
            </a:r>
          </a:p>
          <a:p>
            <a:pPr algn="l"/>
            <a:r>
              <a:rPr lang="pt-BR" dirty="0"/>
              <a:t>− Financiamentos </a:t>
            </a:r>
          </a:p>
          <a:p>
            <a:pPr algn="l"/>
            <a:r>
              <a:rPr lang="pt-BR" dirty="0"/>
              <a:t>− Políticas de Cotas </a:t>
            </a:r>
          </a:p>
          <a:p>
            <a:pPr algn="l"/>
            <a:r>
              <a:rPr lang="pt-BR" dirty="0"/>
              <a:t>− Educação Especial </a:t>
            </a:r>
          </a:p>
          <a:p>
            <a:pPr algn="l"/>
            <a:r>
              <a:rPr lang="pt-BR" dirty="0"/>
              <a:t>− Educação Profissional e Tecnológica</a:t>
            </a:r>
          </a:p>
          <a:p>
            <a:pPr algn="l"/>
            <a:endParaRPr lang="pt-BR" sz="1500" dirty="0"/>
          </a:p>
        </p:txBody>
      </p:sp>
      <p:cxnSp>
        <p:nvCxnSpPr>
          <p:cNvPr id="48" name="Straight Connector 47">
            <a:extLst>
              <a:ext uri="{FF2B5EF4-FFF2-40B4-BE49-F238E27FC236}">
                <a16:creationId xmlns="" xmlns:a16="http://schemas.microsoft.com/office/drawing/2014/main" id="{FE30A95A-4B4D-4A84-B591-9D34E92FCF0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5380702" y="1155984"/>
            <a:ext cx="5058033" cy="0"/>
          </a:xfrm>
          <a:prstGeom prst="line">
            <a:avLst/>
          </a:prstGeom>
          <a:ln w="25400" cap="sq">
            <a:solidFill>
              <a:schemeClr val="accent5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olor">
            <a:extLst>
              <a:ext uri="{FF2B5EF4-FFF2-40B4-BE49-F238E27FC236}">
                <a16:creationId xmlns="" xmlns:a16="http://schemas.microsoft.com/office/drawing/2014/main" id="{D665D759-2DF8-4D47-8386-4BA28901A79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347704" y="147451"/>
            <a:ext cx="685800" cy="6586489"/>
          </a:xfrm>
          <a:prstGeom prst="rect">
            <a:avLst/>
          </a:prstGeom>
          <a:noFill/>
          <a:ln w="25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pic>
        <p:nvPicPr>
          <p:cNvPr id="8" name="Picture 2" descr="EXPLICANDO A CONAE. – UNCME">
            <a:extLst>
              <a:ext uri="{FF2B5EF4-FFF2-40B4-BE49-F238E27FC236}">
                <a16:creationId xmlns="" xmlns:a16="http://schemas.microsoft.com/office/drawing/2014/main" id="{C2853655-7DA0-4519-9FE5-C7D7547866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3227" y="4885528"/>
            <a:ext cx="3478723" cy="1867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663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174EB43-A748-40EE-801F-465F06DCC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				</a:t>
            </a:r>
            <a:r>
              <a:rPr lang="en-US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EIXOS E SUB-EIXOS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39B7FDC9-F0CE-43A7-9F2A-83DD09DC34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EXPLICANDO A CONAE. – UNCME">
            <a:extLst>
              <a:ext uri="{FF2B5EF4-FFF2-40B4-BE49-F238E27FC236}">
                <a16:creationId xmlns="" xmlns:a16="http://schemas.microsoft.com/office/drawing/2014/main" id="{63D25043-75B8-41FF-A0DE-58D1CDAAE9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0100" y="265956"/>
            <a:ext cx="2191152" cy="1397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2F3F94B-1331-4F00-8A96-FB62785B6A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7624" y="2375191"/>
            <a:ext cx="10858626" cy="4330407"/>
          </a:xfrm>
        </p:spPr>
        <p:txBody>
          <a:bodyPr vert="horz" lIns="91440" tIns="45720" rIns="91440" bIns="45720" rtlCol="0">
            <a:noAutofit/>
          </a:bodyPr>
          <a:lstStyle/>
          <a:p>
            <a:pPr marL="285750" indent="0">
              <a:buNone/>
            </a:pPr>
            <a:r>
              <a:rPr lang="en-US" b="1" dirty="0"/>
              <a:t>O PNE 2024 – 2034: </a:t>
            </a:r>
            <a:r>
              <a:rPr lang="en-US" b="1" dirty="0" err="1"/>
              <a:t>avaliação</a:t>
            </a:r>
            <a:r>
              <a:rPr lang="en-US" b="1" dirty="0"/>
              <a:t> das </a:t>
            </a:r>
            <a:r>
              <a:rPr lang="en-US" b="1" dirty="0" err="1"/>
              <a:t>diretrizes</a:t>
            </a:r>
            <a:r>
              <a:rPr lang="en-US" b="1" dirty="0"/>
              <a:t> e </a:t>
            </a:r>
            <a:r>
              <a:rPr lang="en-US" b="1" dirty="0" err="1"/>
              <a:t>metas</a:t>
            </a:r>
            <a:r>
              <a:rPr lang="en-US" b="1" dirty="0"/>
              <a:t>:</a:t>
            </a:r>
          </a:p>
          <a:p>
            <a:pPr marL="0" indent="0">
              <a:buNone/>
            </a:pPr>
            <a:r>
              <a:rPr lang="en-US" dirty="0"/>
              <a:t>Sub-</a:t>
            </a:r>
            <a:r>
              <a:rPr lang="en-US" dirty="0" err="1"/>
              <a:t>Eixos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I - </a:t>
            </a:r>
            <a:r>
              <a:rPr lang="en-US" dirty="0" err="1"/>
              <a:t>Evolução</a:t>
            </a:r>
            <a:r>
              <a:rPr lang="en-US" dirty="0"/>
              <a:t> das </a:t>
            </a:r>
            <a:r>
              <a:rPr lang="en-US" dirty="0" err="1"/>
              <a:t>Políticas</a:t>
            </a:r>
            <a:r>
              <a:rPr lang="en-US" dirty="0"/>
              <a:t> </a:t>
            </a:r>
            <a:r>
              <a:rPr lang="en-US" dirty="0" err="1"/>
              <a:t>Educacionais</a:t>
            </a:r>
            <a:r>
              <a:rPr lang="en-US" dirty="0"/>
              <a:t> de 2018 a 2022 - </a:t>
            </a:r>
            <a:r>
              <a:rPr lang="en-US" dirty="0" err="1"/>
              <a:t>Avaliação</a:t>
            </a:r>
            <a:r>
              <a:rPr lang="en-US" dirty="0"/>
              <a:t> da </a:t>
            </a:r>
            <a:r>
              <a:rPr lang="en-US" dirty="0" err="1"/>
              <a:t>evolução</a:t>
            </a:r>
            <a:r>
              <a:rPr lang="en-US" dirty="0"/>
              <a:t> das </a:t>
            </a:r>
            <a:r>
              <a:rPr lang="en-US" dirty="0" err="1"/>
              <a:t>Políticas</a:t>
            </a:r>
            <a:r>
              <a:rPr lang="en-US" dirty="0"/>
              <a:t> </a:t>
            </a:r>
            <a:r>
              <a:rPr lang="en-US" dirty="0" err="1"/>
              <a:t>Públicas</a:t>
            </a:r>
            <a:r>
              <a:rPr lang="en-US" dirty="0"/>
              <a:t>, no </a:t>
            </a:r>
            <a:r>
              <a:rPr lang="en-US" dirty="0" err="1"/>
              <a:t>âmbito</a:t>
            </a:r>
            <a:r>
              <a:rPr lang="en-US" dirty="0"/>
              <a:t> da </a:t>
            </a:r>
            <a:r>
              <a:rPr lang="en-US" dirty="0" err="1"/>
              <a:t>Educação</a:t>
            </a:r>
            <a:r>
              <a:rPr lang="en-US" dirty="0"/>
              <a:t>, </a:t>
            </a:r>
            <a:r>
              <a:rPr lang="en-US" dirty="0" err="1"/>
              <a:t>desde</a:t>
            </a:r>
            <a:r>
              <a:rPr lang="en-US" dirty="0"/>
              <a:t> a </a:t>
            </a:r>
            <a:r>
              <a:rPr lang="en-US" dirty="0" err="1"/>
              <a:t>realização</a:t>
            </a:r>
            <a:r>
              <a:rPr lang="en-US" dirty="0"/>
              <a:t> da </a:t>
            </a:r>
            <a:r>
              <a:rPr lang="en-US" dirty="0" err="1"/>
              <a:t>última</a:t>
            </a:r>
            <a:r>
              <a:rPr lang="en-US" dirty="0"/>
              <a:t> CONAE (2018) </a:t>
            </a:r>
            <a:r>
              <a:rPr lang="en-US" dirty="0" err="1"/>
              <a:t>até</a:t>
            </a:r>
            <a:r>
              <a:rPr lang="en-US" dirty="0"/>
              <a:t> 2022. </a:t>
            </a:r>
          </a:p>
          <a:p>
            <a:pPr marL="0" indent="0">
              <a:buNone/>
            </a:pPr>
            <a:r>
              <a:rPr lang="en-US" dirty="0"/>
              <a:t>II - O Plano Nacional de </a:t>
            </a:r>
            <a:r>
              <a:rPr lang="en-US" dirty="0" err="1"/>
              <a:t>Educação</a:t>
            </a:r>
            <a:r>
              <a:rPr lang="en-US" dirty="0"/>
              <a:t> 2014-2024 - </a:t>
            </a:r>
            <a:r>
              <a:rPr lang="en-US" dirty="0" err="1"/>
              <a:t>Avaliação</a:t>
            </a:r>
            <a:r>
              <a:rPr lang="en-US" dirty="0"/>
              <a:t> </a:t>
            </a:r>
            <a:r>
              <a:rPr lang="en-US" dirty="0" err="1"/>
              <a:t>diagnóstica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as 10 </a:t>
            </a:r>
            <a:r>
              <a:rPr lang="en-US" dirty="0" err="1"/>
              <a:t>Diretrizes</a:t>
            </a:r>
            <a:r>
              <a:rPr lang="en-US" dirty="0"/>
              <a:t> e 20 </a:t>
            </a:r>
            <a:r>
              <a:rPr lang="en-US" dirty="0" err="1"/>
              <a:t>metas</a:t>
            </a:r>
            <a:r>
              <a:rPr lang="en-US" dirty="0"/>
              <a:t> </a:t>
            </a:r>
            <a:r>
              <a:rPr lang="en-US" dirty="0" err="1"/>
              <a:t>estabelecidas</a:t>
            </a:r>
            <a:r>
              <a:rPr lang="en-US" dirty="0"/>
              <a:t>, </a:t>
            </a:r>
            <a:r>
              <a:rPr lang="en-US" dirty="0" err="1"/>
              <a:t>atualização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as </a:t>
            </a:r>
            <a:r>
              <a:rPr lang="en-US" dirty="0" err="1"/>
              <a:t>atuais</a:t>
            </a:r>
            <a:r>
              <a:rPr lang="en-US" dirty="0"/>
              <a:t> </a:t>
            </a:r>
            <a:r>
              <a:rPr lang="en-US" dirty="0" err="1"/>
              <a:t>demandas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III - O PNE 2024-2034 e a </a:t>
            </a:r>
            <a:r>
              <a:rPr lang="en-US" dirty="0" err="1"/>
              <a:t>valorização</a:t>
            </a:r>
            <a:r>
              <a:rPr lang="en-US" dirty="0"/>
              <a:t> dos </a:t>
            </a:r>
            <a:r>
              <a:rPr lang="en-US" dirty="0" err="1"/>
              <a:t>profissionais</a:t>
            </a:r>
            <a:r>
              <a:rPr lang="en-US" dirty="0"/>
              <a:t> da </a:t>
            </a:r>
            <a:r>
              <a:rPr lang="en-US" dirty="0" err="1"/>
              <a:t>Educação</a:t>
            </a:r>
            <a:r>
              <a:rPr lang="en-US" dirty="0"/>
              <a:t>: </a:t>
            </a:r>
            <a:r>
              <a:rPr lang="en-US" dirty="0" err="1"/>
              <a:t>formação</a:t>
            </a:r>
            <a:r>
              <a:rPr lang="en-US" dirty="0"/>
              <a:t>, </a:t>
            </a:r>
            <a:r>
              <a:rPr lang="en-US" dirty="0" err="1"/>
              <a:t>carreira</a:t>
            </a:r>
            <a:r>
              <a:rPr lang="en-US" dirty="0"/>
              <a:t>, </a:t>
            </a:r>
            <a:r>
              <a:rPr lang="en-US" dirty="0" err="1"/>
              <a:t>remuneração</a:t>
            </a:r>
            <a:r>
              <a:rPr lang="en-US" dirty="0"/>
              <a:t> e </a:t>
            </a:r>
            <a:r>
              <a:rPr lang="en-US" dirty="0" err="1"/>
              <a:t>condições</a:t>
            </a:r>
            <a:r>
              <a:rPr lang="en-US" dirty="0"/>
              <a:t> de </a:t>
            </a:r>
            <a:r>
              <a:rPr lang="en-US" dirty="0" err="1"/>
              <a:t>trabalho</a:t>
            </a:r>
            <a:r>
              <a:rPr lang="en-US" dirty="0"/>
              <a:t> e </a:t>
            </a:r>
            <a:r>
              <a:rPr lang="en-US" dirty="0" err="1"/>
              <a:t>saúde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606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1275</Words>
  <Application>Microsoft Office PowerPoint</Application>
  <PresentationFormat>Widescreen</PresentationFormat>
  <Paragraphs>132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OBJETIVOS DA IV CONAE</vt:lpstr>
      <vt:lpstr>- O que precisamos fazer?  - Quem precisamos mobilizar?  - Como devemos nos preparar?  - Quais prazos precisamos cumprir?  - Quais referências devemos utilizar?</vt:lpstr>
      <vt:lpstr>Apresentação do PowerPoint</vt:lpstr>
      <vt:lpstr>Apresentação do PowerPoint</vt:lpstr>
      <vt:lpstr>TEMAS DA CONAE 2022</vt:lpstr>
      <vt:lpstr>Apresentação do PowerPoint</vt:lpstr>
      <vt:lpstr>    EIXOS E SUB-EIXOS </vt:lpstr>
      <vt:lpstr>Apresentação do PowerPoint</vt:lpstr>
      <vt:lpstr>Apresentação do PowerPoint</vt:lpstr>
      <vt:lpstr>Apresentação do PowerPoint</vt:lpstr>
      <vt:lpstr>CALENDÁRIO</vt:lpstr>
      <vt:lpstr>Apresentação do PowerPoint</vt:lpstr>
      <vt:lpstr>Apresentação do PowerPoint</vt:lpstr>
      <vt:lpstr>Apresentação do PowerPoint</vt:lpstr>
      <vt:lpstr>Apresentação do PowerPoint</vt:lpstr>
      <vt:lpstr>PROPOSTA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Nelí Bastezini Kronbauer</dc:creator>
  <cp:lastModifiedBy>AMNoroeste</cp:lastModifiedBy>
  <cp:revision>17</cp:revision>
  <dcterms:created xsi:type="dcterms:W3CDTF">2021-09-14T00:54:43Z</dcterms:created>
  <dcterms:modified xsi:type="dcterms:W3CDTF">2021-10-14T19:41:37Z</dcterms:modified>
</cp:coreProperties>
</file>