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70" r:id="rId14"/>
    <p:sldId id="271" r:id="rId15"/>
    <p:sldId id="272" r:id="rId16"/>
    <p:sldId id="273" r:id="rId17"/>
    <p:sldId id="269" r:id="rId18"/>
    <p:sldId id="274" r:id="rId19"/>
    <p:sldId id="275" r:id="rId20"/>
    <p:sldId id="277" r:id="rId21"/>
    <p:sldId id="278" r:id="rId22"/>
    <p:sldId id="279" r:id="rId23"/>
    <p:sldId id="280" r:id="rId24"/>
    <p:sldId id="282" r:id="rId25"/>
    <p:sldId id="281" r:id="rId26"/>
    <p:sldId id="283" r:id="rId27"/>
    <p:sldId id="284" r:id="rId28"/>
    <p:sldId id="285" r:id="rId29"/>
    <p:sldId id="286" r:id="rId30"/>
    <p:sldId id="287" r:id="rId31"/>
    <p:sldId id="288" r:id="rId32"/>
    <p:sldId id="289" r:id="rId33"/>
    <p:sldId id="290" r:id="rId34"/>
    <p:sldId id="291" r:id="rId35"/>
    <p:sldId id="295" r:id="rId36"/>
    <p:sldId id="292" r:id="rId37"/>
    <p:sldId id="293" r:id="rId38"/>
    <p:sldId id="296" r:id="rId39"/>
    <p:sldId id="297" r:id="rId40"/>
    <p:sldId id="301" r:id="rId41"/>
    <p:sldId id="298" r:id="rId42"/>
    <p:sldId id="299" r:id="rId43"/>
    <p:sldId id="300" r:id="rId44"/>
    <p:sldId id="302" r:id="rId45"/>
    <p:sldId id="305" r:id="rId46"/>
    <p:sldId id="306" r:id="rId47"/>
    <p:sldId id="307"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276" r:id="rId6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2171" autoAdjust="0"/>
  </p:normalViewPr>
  <p:slideViewPr>
    <p:cSldViewPr>
      <p:cViewPr varScale="1">
        <p:scale>
          <a:sx n="68" d="100"/>
          <a:sy n="68"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3415112-E236-4971-826B-B2EAE6E29789}" type="datetimeFigureOut">
              <a:rPr lang="pt-BR" smtClean="0"/>
              <a:t>19/06/2021</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A718DFA-3111-4B11-9311-21EFA60D17A9}" type="slidenum">
              <a:rPr lang="pt-BR" smtClean="0"/>
              <a:t>‹nº›</a:t>
            </a:fld>
            <a:endParaRPr lang="pt-B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3415112-E236-4971-826B-B2EAE6E29789}" type="datetimeFigureOut">
              <a:rPr lang="pt-BR" smtClean="0"/>
              <a:t>19/06/2021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3415112-E236-4971-826B-B2EAE6E29789}" type="datetimeFigureOut">
              <a:rPr lang="pt-BR" smtClean="0"/>
              <a:t>19/06/2021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3415112-E236-4971-826B-B2EAE6E29789}" type="datetimeFigureOut">
              <a:rPr lang="pt-BR" smtClean="0"/>
              <a:t>19/06/2021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3415112-E236-4971-826B-B2EAE6E29789}" type="datetimeFigureOut">
              <a:rPr lang="pt-BR" smtClean="0"/>
              <a:t>19/06/2021</a:t>
            </a:fld>
            <a:endParaRPr lang="pt-B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A718DFA-3111-4B11-9311-21EFA60D17A9}" type="slidenum">
              <a:rPr lang="pt-BR" smtClean="0"/>
              <a:t>‹nº›</a:t>
            </a:fld>
            <a:endParaRPr lang="pt-B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t-BR" smtClean="0"/>
              <a:t>Clique para editar o título mestre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3415112-E236-4971-826B-B2EAE6E29789}" type="datetimeFigureOut">
              <a:rPr lang="pt-BR" smtClean="0"/>
              <a:t>19/06/2021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3415112-E236-4971-826B-B2EAE6E29789}" type="datetimeFigureOut">
              <a:rPr lang="pt-BR" smtClean="0"/>
              <a:t>19/06/2021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A3415112-E236-4971-826B-B2EAE6E29789}" type="datetimeFigureOut">
              <a:rPr lang="pt-BR" smtClean="0"/>
              <a:t>19/06/2021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415112-E236-4971-826B-B2EAE6E29789}" type="datetimeFigureOut">
              <a:rPr lang="pt-BR" smtClean="0"/>
              <a:t>19/06/2021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A718DFA-3111-4B11-9311-21EFA60D17A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3415112-E236-4971-826B-B2EAE6E29789}" type="datetimeFigureOut">
              <a:rPr lang="pt-BR" smtClean="0"/>
              <a:t>19/06/2021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A718DFA-3111-4B11-9311-21EFA60D17A9}" type="slidenum">
              <a:rPr lang="pt-BR" smtClean="0"/>
              <a:t>‹nº›</a:t>
            </a:fld>
            <a:endParaRPr lang="pt-B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t-BR" smtClean="0"/>
              <a:t>Clique para editar o título mestre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5" name="Date Placeholder 4"/>
          <p:cNvSpPr>
            <a:spLocks noGrp="1"/>
          </p:cNvSpPr>
          <p:nvPr>
            <p:ph type="dt" sz="half" idx="10"/>
          </p:nvPr>
        </p:nvSpPr>
        <p:spPr/>
        <p:txBody>
          <a:bodyPr/>
          <a:lstStyle/>
          <a:p>
            <a:fld id="{A3415112-E236-4971-826B-B2EAE6E29789}" type="datetimeFigureOut">
              <a:rPr lang="pt-BR" smtClean="0"/>
              <a:t>19/06/2021</a:t>
            </a:fld>
            <a:endParaRPr lang="pt-BR"/>
          </a:p>
        </p:txBody>
      </p:sp>
      <p:sp>
        <p:nvSpPr>
          <p:cNvPr id="7" name="Slide Number Placeholder 6"/>
          <p:cNvSpPr>
            <a:spLocks noGrp="1"/>
          </p:cNvSpPr>
          <p:nvPr>
            <p:ph type="sldNum" sz="quarter" idx="12"/>
          </p:nvPr>
        </p:nvSpPr>
        <p:spPr/>
        <p:txBody>
          <a:bodyPr/>
          <a:lstStyle/>
          <a:p>
            <a:fld id="{6A718DFA-3111-4B11-9311-21EFA60D17A9}" type="slidenum">
              <a:rPr lang="pt-BR" smtClean="0"/>
              <a:t>‹nº›</a:t>
            </a:fld>
            <a:endParaRPr lang="pt-B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t-BR" smtClean="0"/>
              <a:t>Clique para editar o título mestre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3415112-E236-4971-826B-B2EAE6E29789}" type="datetimeFigureOut">
              <a:rPr lang="pt-BR" smtClean="0"/>
              <a:t>19/06/2021</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A718DFA-3111-4B11-9311-21EFA60D17A9}" type="slidenum">
              <a:rPr lang="pt-BR" smtClean="0"/>
              <a:t>‹nº›</a:t>
            </a:fld>
            <a:endParaRPr lang="pt-B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Imagem 6"/>
          <p:cNvSpPr>
            <a:spLocks noGrp="1"/>
          </p:cNvSpPr>
          <p:nvPr>
            <p:ph type="pic" idx="1"/>
          </p:nvPr>
        </p:nvSpPr>
        <p:spPr/>
      </p:sp>
      <p:sp>
        <p:nvSpPr>
          <p:cNvPr id="8" name="Espaço Reservado para Texto 7"/>
          <p:cNvSpPr>
            <a:spLocks noGrp="1"/>
          </p:cNvSpPr>
          <p:nvPr>
            <p:ph type="body" sz="half" idx="2"/>
          </p:nvPr>
        </p:nvSpPr>
        <p:spPr/>
        <p:style>
          <a:lnRef idx="0">
            <a:schemeClr val="accent1"/>
          </a:lnRef>
          <a:fillRef idx="3">
            <a:schemeClr val="accent1"/>
          </a:fillRef>
          <a:effectRef idx="3">
            <a:schemeClr val="accent1"/>
          </a:effectRef>
          <a:fontRef idx="minor">
            <a:schemeClr val="lt1"/>
          </a:fontRef>
        </p:style>
        <p:txBody>
          <a:bodyPr/>
          <a:lstStyle/>
          <a:p>
            <a:r>
              <a:rPr lang="pt-BR" dirty="0" smtClean="0">
                <a:solidFill>
                  <a:schemeClr val="tx1"/>
                </a:solidFill>
              </a:rPr>
              <a:t>Aline A. </a:t>
            </a:r>
            <a:r>
              <a:rPr lang="pt-BR" dirty="0" err="1" smtClean="0">
                <a:solidFill>
                  <a:schemeClr val="tx1"/>
                </a:solidFill>
              </a:rPr>
              <a:t>Kalles</a:t>
            </a:r>
            <a:r>
              <a:rPr lang="pt-BR" dirty="0" smtClean="0">
                <a:solidFill>
                  <a:schemeClr val="tx1"/>
                </a:solidFill>
              </a:rPr>
              <a:t> </a:t>
            </a:r>
            <a:endParaRPr lang="pt-BR" dirty="0">
              <a:solidFill>
                <a:schemeClr val="tx1"/>
              </a:solidFill>
            </a:endParaRPr>
          </a:p>
        </p:txBody>
      </p:sp>
      <p:sp>
        <p:nvSpPr>
          <p:cNvPr id="6" name="Título 5"/>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pt-BR" dirty="0" err="1" smtClean="0">
                <a:solidFill>
                  <a:schemeClr val="tx1"/>
                </a:solidFill>
              </a:rPr>
              <a:t>Ak</a:t>
            </a:r>
            <a:r>
              <a:rPr lang="pt-BR" dirty="0" smtClean="0">
                <a:solidFill>
                  <a:schemeClr val="tx1"/>
                </a:solidFill>
              </a:rPr>
              <a:t> Consultoria empresarial </a:t>
            </a:r>
            <a:r>
              <a:rPr lang="pt-BR" dirty="0" err="1" smtClean="0">
                <a:solidFill>
                  <a:schemeClr val="tx1"/>
                </a:solidFill>
              </a:rPr>
              <a:t>ltda</a:t>
            </a:r>
            <a:r>
              <a:rPr lang="pt-BR" dirty="0" smtClean="0">
                <a:solidFill>
                  <a:schemeClr val="tx1"/>
                </a:solidFill>
              </a:rPr>
              <a:t> </a:t>
            </a:r>
            <a:endParaRPr lang="pt-BR"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481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13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78301"/>
            <a:ext cx="5292080" cy="34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Cronograma </a:t>
            </a:r>
            <a:endParaRPr lang="pt-BR" dirty="0"/>
          </a:p>
        </p:txBody>
      </p:sp>
      <p:sp>
        <p:nvSpPr>
          <p:cNvPr id="3" name="Retângulo 2"/>
          <p:cNvSpPr/>
          <p:nvPr/>
        </p:nvSpPr>
        <p:spPr>
          <a:xfrm>
            <a:off x="251520" y="1988839"/>
            <a:ext cx="5040560" cy="646331"/>
          </a:xfrm>
          <a:prstGeom prst="rect">
            <a:avLst/>
          </a:prstGeom>
        </p:spPr>
        <p:txBody>
          <a:bodyPr wrap="square">
            <a:spAutoFit/>
          </a:bodyPr>
          <a:lstStyle/>
          <a:p>
            <a:r>
              <a:rPr lang="pt-BR" sz="3600" b="1" dirty="0"/>
              <a:t>2ª </a:t>
            </a:r>
            <a:r>
              <a:rPr lang="pt-BR" sz="3600" b="1" dirty="0" smtClean="0"/>
              <a:t>Fase 08/11/2021</a:t>
            </a:r>
            <a:endParaRPr lang="pt-BR" sz="3600" b="1" dirty="0"/>
          </a:p>
        </p:txBody>
      </p:sp>
      <p:sp>
        <p:nvSpPr>
          <p:cNvPr id="4" name="Retângulo 3"/>
          <p:cNvSpPr/>
          <p:nvPr/>
        </p:nvSpPr>
        <p:spPr>
          <a:xfrm>
            <a:off x="251520" y="2780928"/>
            <a:ext cx="4530407" cy="523220"/>
          </a:xfrm>
          <a:prstGeom prst="rect">
            <a:avLst/>
          </a:prstGeom>
        </p:spPr>
        <p:txBody>
          <a:bodyPr wrap="none">
            <a:spAutoFit/>
          </a:bodyPr>
          <a:lstStyle/>
          <a:p>
            <a:pPr marL="457200" indent="-457200">
              <a:buFont typeface="Wingdings" pitchFamily="2" charset="2"/>
              <a:buChar char="v"/>
            </a:pPr>
            <a:r>
              <a:rPr lang="pt-BR" sz="2800" dirty="0"/>
              <a:t>Cadastramento Inicial</a:t>
            </a:r>
          </a:p>
        </p:txBody>
      </p:sp>
      <p:sp>
        <p:nvSpPr>
          <p:cNvPr id="9" name="Retângulo 8"/>
          <p:cNvSpPr/>
          <p:nvPr/>
        </p:nvSpPr>
        <p:spPr>
          <a:xfrm>
            <a:off x="337044" y="3650776"/>
            <a:ext cx="2834430" cy="954107"/>
          </a:xfrm>
          <a:prstGeom prst="rect">
            <a:avLst/>
          </a:prstGeom>
        </p:spPr>
        <p:txBody>
          <a:bodyPr wrap="none">
            <a:spAutoFit/>
          </a:bodyPr>
          <a:lstStyle/>
          <a:p>
            <a:pPr marL="457200" indent="-457200">
              <a:buFont typeface="Wingdings" pitchFamily="2" charset="2"/>
              <a:buChar char="v"/>
            </a:pPr>
            <a:r>
              <a:rPr lang="pt-BR" sz="2800" dirty="0"/>
              <a:t>Eventos </a:t>
            </a:r>
            <a:r>
              <a:rPr lang="pt-BR" sz="2800" dirty="0" smtClean="0"/>
              <a:t>Não</a:t>
            </a:r>
          </a:p>
          <a:p>
            <a:r>
              <a:rPr lang="pt-BR" sz="2800" dirty="0" smtClean="0"/>
              <a:t> </a:t>
            </a:r>
            <a:r>
              <a:rPr lang="pt-BR" sz="2800" dirty="0"/>
              <a:t>Periódicos</a:t>
            </a:r>
          </a:p>
        </p:txBody>
      </p:sp>
    </p:spTree>
    <p:extLst>
      <p:ext uri="{BB962C8B-B14F-4D97-AF65-F5344CB8AC3E}">
        <p14:creationId xmlns:p14="http://schemas.microsoft.com/office/powerpoint/2010/main" val="426438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78301"/>
            <a:ext cx="5292080" cy="34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Cronograma </a:t>
            </a:r>
            <a:endParaRPr lang="pt-BR" dirty="0"/>
          </a:p>
        </p:txBody>
      </p:sp>
      <p:sp>
        <p:nvSpPr>
          <p:cNvPr id="3" name="Retângulo 2"/>
          <p:cNvSpPr/>
          <p:nvPr/>
        </p:nvSpPr>
        <p:spPr>
          <a:xfrm>
            <a:off x="251520" y="1988839"/>
            <a:ext cx="6912768" cy="646331"/>
          </a:xfrm>
          <a:prstGeom prst="rect">
            <a:avLst/>
          </a:prstGeom>
        </p:spPr>
        <p:txBody>
          <a:bodyPr wrap="square">
            <a:spAutoFit/>
          </a:bodyPr>
          <a:lstStyle/>
          <a:p>
            <a:r>
              <a:rPr lang="pt-BR" sz="3600" b="1" dirty="0" smtClean="0"/>
              <a:t>3ªFase 08/04/2022</a:t>
            </a:r>
            <a:endParaRPr lang="pt-BR" sz="3600" b="1" dirty="0"/>
          </a:p>
        </p:txBody>
      </p:sp>
      <p:sp>
        <p:nvSpPr>
          <p:cNvPr id="4" name="Retângulo 3"/>
          <p:cNvSpPr/>
          <p:nvPr/>
        </p:nvSpPr>
        <p:spPr>
          <a:xfrm>
            <a:off x="251520" y="2780928"/>
            <a:ext cx="3874779" cy="523220"/>
          </a:xfrm>
          <a:prstGeom prst="rect">
            <a:avLst/>
          </a:prstGeom>
        </p:spPr>
        <p:txBody>
          <a:bodyPr wrap="none">
            <a:spAutoFit/>
          </a:bodyPr>
          <a:lstStyle/>
          <a:p>
            <a:pPr marL="457200" indent="-457200">
              <a:buFont typeface="Wingdings" pitchFamily="2" charset="2"/>
              <a:buChar char="v"/>
            </a:pPr>
            <a:r>
              <a:rPr lang="pt-BR" sz="2800" dirty="0"/>
              <a:t>Eventos Periódicos</a:t>
            </a:r>
          </a:p>
        </p:txBody>
      </p:sp>
    </p:spTree>
    <p:extLst>
      <p:ext uri="{BB962C8B-B14F-4D97-AF65-F5344CB8AC3E}">
        <p14:creationId xmlns:p14="http://schemas.microsoft.com/office/powerpoint/2010/main" val="188427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78301"/>
            <a:ext cx="5292080" cy="34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Cronograma </a:t>
            </a:r>
            <a:endParaRPr lang="pt-BR" dirty="0"/>
          </a:p>
        </p:txBody>
      </p:sp>
      <p:sp>
        <p:nvSpPr>
          <p:cNvPr id="3" name="Retângulo 2"/>
          <p:cNvSpPr/>
          <p:nvPr/>
        </p:nvSpPr>
        <p:spPr>
          <a:xfrm>
            <a:off x="251520" y="1988839"/>
            <a:ext cx="6912768" cy="646331"/>
          </a:xfrm>
          <a:prstGeom prst="rect">
            <a:avLst/>
          </a:prstGeom>
        </p:spPr>
        <p:txBody>
          <a:bodyPr wrap="square">
            <a:spAutoFit/>
          </a:bodyPr>
          <a:lstStyle/>
          <a:p>
            <a:r>
              <a:rPr lang="pt-BR" sz="3600" b="1" dirty="0"/>
              <a:t>4ª </a:t>
            </a:r>
            <a:r>
              <a:rPr lang="pt-BR" sz="3600" b="1" dirty="0" smtClean="0"/>
              <a:t>Fase 11/07/2022</a:t>
            </a:r>
            <a:endParaRPr lang="pt-BR" sz="3600" b="1" dirty="0"/>
          </a:p>
        </p:txBody>
      </p:sp>
      <p:sp>
        <p:nvSpPr>
          <p:cNvPr id="4" name="Retângulo 3"/>
          <p:cNvSpPr/>
          <p:nvPr/>
        </p:nvSpPr>
        <p:spPr>
          <a:xfrm>
            <a:off x="251520" y="2780928"/>
            <a:ext cx="3177473" cy="523220"/>
          </a:xfrm>
          <a:prstGeom prst="rect">
            <a:avLst/>
          </a:prstGeom>
        </p:spPr>
        <p:txBody>
          <a:bodyPr wrap="none">
            <a:spAutoFit/>
          </a:bodyPr>
          <a:lstStyle/>
          <a:p>
            <a:pPr marL="457200" indent="-457200">
              <a:buFont typeface="Wingdings" pitchFamily="2" charset="2"/>
              <a:buChar char="v"/>
            </a:pPr>
            <a:r>
              <a:rPr lang="pt-BR" sz="2800" dirty="0"/>
              <a:t>Eventos de SST</a:t>
            </a:r>
          </a:p>
        </p:txBody>
      </p:sp>
    </p:spTree>
    <p:extLst>
      <p:ext uri="{BB962C8B-B14F-4D97-AF65-F5344CB8AC3E}">
        <p14:creationId xmlns:p14="http://schemas.microsoft.com/office/powerpoint/2010/main" val="4128066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00190891"/>
              </p:ext>
            </p:extLst>
          </p:nvPr>
        </p:nvGraphicFramePr>
        <p:xfrm>
          <a:off x="1043608" y="548680"/>
          <a:ext cx="7344816" cy="5696336"/>
        </p:xfrm>
        <a:graphic>
          <a:graphicData uri="http://schemas.openxmlformats.org/drawingml/2006/table">
            <a:tbl>
              <a:tblPr/>
              <a:tblGrid>
                <a:gridCol w="1386005"/>
                <a:gridCol w="5958811"/>
              </a:tblGrid>
              <a:tr h="338759">
                <a:tc>
                  <a:txBody>
                    <a:bodyPr/>
                    <a:lstStyle/>
                    <a:p>
                      <a:pPr algn="ctr"/>
                      <a:r>
                        <a:rPr lang="pt-BR" sz="1700" b="1" dirty="0">
                          <a:effectLst/>
                        </a:rPr>
                        <a:t>FASES</a:t>
                      </a:r>
                      <a:endParaRPr lang="pt-BR" sz="1700" dirty="0">
                        <a:effectLst/>
                      </a:endParaRPr>
                    </a:p>
                  </a:txBody>
                  <a:tcPr marL="66490" marR="66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700" b="1">
                          <a:effectLst/>
                        </a:rPr>
                        <a:t>EVENTOS DE CADA FASE</a:t>
                      </a:r>
                      <a:endParaRPr lang="pt-BR" sz="1700">
                        <a:effectLst/>
                      </a:endParaRPr>
                    </a:p>
                  </a:txBody>
                  <a:tcPr marL="66490" marR="66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57577">
                <a:tc>
                  <a:txBody>
                    <a:bodyPr/>
                    <a:lstStyle/>
                    <a:p>
                      <a:pPr algn="ctr"/>
                      <a:r>
                        <a:rPr lang="pt-BR" sz="1600" b="1" dirty="0">
                          <a:solidFill>
                            <a:srgbClr val="C00000"/>
                          </a:solidFill>
                          <a:effectLst/>
                        </a:rPr>
                        <a:t>Fase 1</a:t>
                      </a:r>
                      <a:endParaRPr lang="pt-BR" sz="1600" dirty="0">
                        <a:effectLst/>
                      </a:endParaRPr>
                    </a:p>
                    <a:p>
                      <a:pPr algn="ctr"/>
                      <a:r>
                        <a:rPr lang="pt-BR" sz="1600" dirty="0">
                          <a:effectLst/>
                        </a:rPr>
                        <a:t>Cadastro do Empregador e Tabelas</a:t>
                      </a:r>
                    </a:p>
                  </a:txBody>
                  <a:tcPr marL="66490" marR="66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1930" indent="-180340" algn="just"/>
                      <a:r>
                        <a:rPr lang="pt-BR" sz="1200" dirty="0">
                          <a:effectLst/>
                          <a:latin typeface="Symbol"/>
                        </a:rPr>
                        <a:t>· </a:t>
                      </a:r>
                      <a:r>
                        <a:rPr lang="pt-BR" sz="1200" dirty="0">
                          <a:effectLst/>
                        </a:rPr>
                        <a:t>S-1000 – Informações do Empregador/Contribuinte/Órgão Público.</a:t>
                      </a:r>
                    </a:p>
                    <a:p>
                      <a:pPr marL="831850" indent="-810260" algn="just"/>
                      <a:r>
                        <a:rPr lang="pt-BR" sz="1200" dirty="0">
                          <a:effectLst/>
                          <a:latin typeface="Symbol"/>
                        </a:rPr>
                        <a:t>· </a:t>
                      </a:r>
                      <a:r>
                        <a:rPr lang="pt-BR" sz="1200" dirty="0">
                          <a:effectLst/>
                        </a:rPr>
                        <a:t>S-1005 – Tabela de estabelecimentos, obras ou unidades de órgãos públicos.</a:t>
                      </a:r>
                    </a:p>
                    <a:p>
                      <a:pPr marL="201930" indent="-180340" algn="just"/>
                      <a:r>
                        <a:rPr lang="pt-BR" sz="1200" dirty="0">
                          <a:effectLst/>
                          <a:latin typeface="Symbol"/>
                        </a:rPr>
                        <a:t>· </a:t>
                      </a:r>
                      <a:r>
                        <a:rPr lang="pt-BR" sz="1200" dirty="0">
                          <a:effectLst/>
                        </a:rPr>
                        <a:t>S-1010 – Tabela de rubricas.</a:t>
                      </a:r>
                    </a:p>
                    <a:p>
                      <a:pPr marL="201930" indent="-180340" algn="just"/>
                      <a:r>
                        <a:rPr lang="pt-BR" sz="1200" dirty="0">
                          <a:effectLst/>
                          <a:latin typeface="Symbol"/>
                        </a:rPr>
                        <a:t>· </a:t>
                      </a:r>
                      <a:r>
                        <a:rPr lang="pt-BR" sz="1200" dirty="0">
                          <a:effectLst/>
                        </a:rPr>
                        <a:t>S-1020 – Tabela de lotações tributárias.</a:t>
                      </a:r>
                    </a:p>
                    <a:p>
                      <a:pPr marL="201930" indent="-180340" algn="just"/>
                      <a:r>
                        <a:rPr lang="pt-BR" sz="1200" dirty="0">
                          <a:effectLst/>
                          <a:latin typeface="Symbol"/>
                        </a:rPr>
                        <a:t>· </a:t>
                      </a:r>
                      <a:r>
                        <a:rPr lang="pt-BR" sz="1200" dirty="0">
                          <a:effectLst/>
                        </a:rPr>
                        <a:t>S-1030 – Tabela de cargos/empregos públicos.</a:t>
                      </a:r>
                    </a:p>
                    <a:p>
                      <a:pPr marL="201930" indent="-180340" algn="just"/>
                      <a:r>
                        <a:rPr lang="pt-BR" sz="1200" dirty="0">
                          <a:effectLst/>
                          <a:latin typeface="Symbol"/>
                        </a:rPr>
                        <a:t>·</a:t>
                      </a:r>
                      <a:r>
                        <a:rPr lang="pt-BR" sz="1200" dirty="0">
                          <a:solidFill>
                            <a:srgbClr val="FF5533"/>
                          </a:solidFill>
                          <a:effectLst/>
                          <a:latin typeface="Symbol"/>
                        </a:rPr>
                        <a:t> </a:t>
                      </a:r>
                      <a:r>
                        <a:rPr lang="pt-BR" sz="1200" dirty="0">
                          <a:solidFill>
                            <a:srgbClr val="FF330A"/>
                          </a:solidFill>
                          <a:effectLst/>
                        </a:rPr>
                        <a:t>S-1035 – Tabela de carreiras públicas. </a:t>
                      </a:r>
                      <a:r>
                        <a:rPr lang="pt-BR" sz="1200" i="1" dirty="0">
                          <a:solidFill>
                            <a:srgbClr val="FF2908"/>
                          </a:solidFill>
                          <a:effectLst/>
                        </a:rPr>
                        <a:t>(Excluído na </a:t>
                      </a:r>
                      <a:r>
                        <a:rPr lang="pt-BR" sz="1200" i="1" dirty="0" err="1">
                          <a:solidFill>
                            <a:srgbClr val="FF2908"/>
                          </a:solidFill>
                          <a:effectLst/>
                        </a:rPr>
                        <a:t>Vs</a:t>
                      </a:r>
                      <a:r>
                        <a:rPr lang="pt-BR" sz="1200" i="1" dirty="0">
                          <a:solidFill>
                            <a:srgbClr val="FF2908"/>
                          </a:solidFill>
                          <a:effectLst/>
                        </a:rPr>
                        <a:t> Simplificada)</a:t>
                      </a:r>
                      <a:endParaRPr lang="pt-BR" sz="1200" dirty="0">
                        <a:effectLst/>
                      </a:endParaRPr>
                    </a:p>
                    <a:p>
                      <a:pPr marL="201930" indent="-180340" algn="just"/>
                      <a:r>
                        <a:rPr lang="pt-BR" sz="1200" dirty="0">
                          <a:effectLst/>
                          <a:latin typeface="Symbol"/>
                        </a:rPr>
                        <a:t>· </a:t>
                      </a:r>
                      <a:r>
                        <a:rPr lang="pt-BR" sz="1200" dirty="0">
                          <a:solidFill>
                            <a:srgbClr val="FF3B0A"/>
                          </a:solidFill>
                          <a:effectLst/>
                        </a:rPr>
                        <a:t>S-1040 – Tabela de funções / cargos em comissão. </a:t>
                      </a:r>
                      <a:r>
                        <a:rPr lang="pt-BR" sz="1200" i="1" dirty="0">
                          <a:solidFill>
                            <a:srgbClr val="FF3B0A"/>
                          </a:solidFill>
                          <a:effectLst/>
                        </a:rPr>
                        <a:t>(Excluído </a:t>
                      </a:r>
                      <a:r>
                        <a:rPr lang="pt-BR" sz="1200" i="1" dirty="0">
                          <a:solidFill>
                            <a:srgbClr val="FF2908"/>
                          </a:solidFill>
                          <a:effectLst/>
                        </a:rPr>
                        <a:t>na </a:t>
                      </a:r>
                      <a:r>
                        <a:rPr lang="pt-BR" sz="1200" i="1" dirty="0" err="1">
                          <a:solidFill>
                            <a:srgbClr val="FF3B0A"/>
                          </a:solidFill>
                          <a:effectLst/>
                        </a:rPr>
                        <a:t>Vs</a:t>
                      </a:r>
                      <a:r>
                        <a:rPr lang="pt-BR" sz="1200" i="1" dirty="0">
                          <a:solidFill>
                            <a:srgbClr val="FF3B0A"/>
                          </a:solidFill>
                          <a:effectLst/>
                        </a:rPr>
                        <a:t> Simplificada)</a:t>
                      </a:r>
                      <a:endParaRPr lang="pt-BR" sz="1200" dirty="0">
                        <a:effectLst/>
                      </a:endParaRPr>
                    </a:p>
                    <a:p>
                      <a:pPr marL="201930" indent="-180340" algn="just"/>
                      <a:r>
                        <a:rPr lang="pt-BR" sz="1200" dirty="0">
                          <a:solidFill>
                            <a:srgbClr val="FF3B0A"/>
                          </a:solidFill>
                          <a:effectLst/>
                          <a:latin typeface="Symbol"/>
                        </a:rPr>
                        <a:t>· </a:t>
                      </a:r>
                      <a:r>
                        <a:rPr lang="pt-BR" sz="1200" dirty="0">
                          <a:solidFill>
                            <a:srgbClr val="FF3B0A"/>
                          </a:solidFill>
                          <a:effectLst/>
                        </a:rPr>
                        <a:t>S-1050 – Tabela de horários /turnos de trabalho. </a:t>
                      </a:r>
                      <a:r>
                        <a:rPr lang="pt-BR" sz="1200" i="1" dirty="0">
                          <a:solidFill>
                            <a:srgbClr val="FF330A"/>
                          </a:solidFill>
                          <a:effectLst/>
                        </a:rPr>
                        <a:t>(Excluído </a:t>
                      </a:r>
                      <a:r>
                        <a:rPr lang="pt-BR" sz="1200" i="1" dirty="0">
                          <a:solidFill>
                            <a:srgbClr val="FF2908"/>
                          </a:solidFill>
                          <a:effectLst/>
                        </a:rPr>
                        <a:t>na </a:t>
                      </a:r>
                      <a:r>
                        <a:rPr lang="pt-BR" sz="1200" i="1" dirty="0" err="1">
                          <a:solidFill>
                            <a:srgbClr val="FF330A"/>
                          </a:solidFill>
                          <a:effectLst/>
                        </a:rPr>
                        <a:t>Vs</a:t>
                      </a:r>
                      <a:r>
                        <a:rPr lang="pt-BR" sz="1200" i="1" dirty="0">
                          <a:solidFill>
                            <a:srgbClr val="FF330A"/>
                          </a:solidFill>
                          <a:effectLst/>
                        </a:rPr>
                        <a:t> Simplificada)</a:t>
                      </a:r>
                      <a:endParaRPr lang="pt-BR" sz="1200" dirty="0">
                        <a:effectLst/>
                      </a:endParaRPr>
                    </a:p>
                    <a:p>
                      <a:pPr marL="201930" indent="-180340" algn="just"/>
                      <a:r>
                        <a:rPr lang="pt-BR" sz="1200" dirty="0">
                          <a:effectLst/>
                          <a:latin typeface="Symbol"/>
                        </a:rPr>
                        <a:t>· </a:t>
                      </a:r>
                      <a:r>
                        <a:rPr lang="pt-BR" sz="1200" dirty="0">
                          <a:effectLst/>
                        </a:rPr>
                        <a:t>S-1070 – Tabela de processos administrativos / judiciais.</a:t>
                      </a:r>
                    </a:p>
                    <a:p>
                      <a:pPr marL="201930" indent="-180340" algn="just"/>
                      <a:r>
                        <a:rPr lang="pt-BR" sz="1200" dirty="0">
                          <a:effectLst/>
                          <a:latin typeface="Symbol"/>
                        </a:rPr>
                        <a:t>· </a:t>
                      </a:r>
                      <a:r>
                        <a:rPr lang="pt-BR" sz="1200" dirty="0">
                          <a:solidFill>
                            <a:srgbClr val="FF330A"/>
                          </a:solidFill>
                          <a:effectLst/>
                        </a:rPr>
                        <a:t>S-1080 – Tabela de operadores portuários. </a:t>
                      </a:r>
                      <a:r>
                        <a:rPr lang="pt-BR" sz="1200" i="1" dirty="0">
                          <a:solidFill>
                            <a:srgbClr val="FF3108"/>
                          </a:solidFill>
                          <a:effectLst/>
                        </a:rPr>
                        <a:t>(Excluído </a:t>
                      </a:r>
                      <a:r>
                        <a:rPr lang="pt-BR" sz="1200" i="1" dirty="0">
                          <a:solidFill>
                            <a:srgbClr val="FF2908"/>
                          </a:solidFill>
                          <a:effectLst/>
                        </a:rPr>
                        <a:t>na </a:t>
                      </a:r>
                      <a:r>
                        <a:rPr lang="pt-BR" sz="1200" i="1" dirty="0" err="1">
                          <a:solidFill>
                            <a:srgbClr val="FF3108"/>
                          </a:solidFill>
                          <a:effectLst/>
                        </a:rPr>
                        <a:t>Vs</a:t>
                      </a:r>
                      <a:r>
                        <a:rPr lang="pt-BR" sz="1200" i="1" dirty="0">
                          <a:solidFill>
                            <a:srgbClr val="FF3108"/>
                          </a:solidFill>
                          <a:effectLst/>
                        </a:rPr>
                        <a:t> Simplificada)</a:t>
                      </a:r>
                      <a:endParaRPr lang="pt-BR" sz="1200" dirty="0">
                        <a:effectLst/>
                      </a:endParaRPr>
                    </a:p>
                    <a:p>
                      <a:pPr algn="just"/>
                      <a:r>
                        <a:rPr lang="pt-BR" sz="1200" dirty="0">
                          <a:effectLst/>
                        </a:rPr>
                        <a:t> </a:t>
                      </a:r>
                    </a:p>
                    <a:p>
                      <a:pPr marL="381635" algn="just"/>
                      <a:r>
                        <a:rPr lang="pt-BR" sz="1200" b="1" dirty="0">
                          <a:effectLst/>
                        </a:rPr>
                        <a:t>Nota</a:t>
                      </a:r>
                      <a:r>
                        <a:rPr lang="pt-BR" sz="1200" dirty="0">
                          <a:effectLst/>
                        </a:rPr>
                        <a:t>: Não há necessidade de que todas as tabelas sejam enviadas no primeiro dia do prazo. Os obrigados têm três meses para o envio das tabelas e podem enviá-las ao longo desse período.</a:t>
                      </a:r>
                    </a:p>
                    <a:p>
                      <a:pPr marL="381635" algn="just"/>
                      <a:r>
                        <a:rPr lang="pt-BR" sz="1200" dirty="0">
                          <a:effectLst/>
                        </a:rPr>
                        <a:t>A tabela S-1005 deve conter apenas estabelecimentos que possuam informações a serem encaminhadas.</a:t>
                      </a:r>
                    </a:p>
                    <a:p>
                      <a:pPr marL="381635" algn="just"/>
                      <a:r>
                        <a:rPr lang="pt-BR" sz="1200" dirty="0">
                          <a:effectLst/>
                        </a:rPr>
                        <a:t>Recomenda-se que as rubricas informadas na tabela de rubricas (S-1010) sejam apenas as que serão efetivamente utilizadas nos eventos de remuneração e de pagamento e que seja dispensada especial atenção no preenchimento dos campos {</a:t>
                      </a:r>
                      <a:r>
                        <a:rPr lang="pt-BR" sz="1200" dirty="0" err="1">
                          <a:effectLst/>
                        </a:rPr>
                        <a:t>codIncCP</a:t>
                      </a:r>
                      <a:r>
                        <a:rPr lang="pt-BR" sz="1200" dirty="0">
                          <a:effectLst/>
                        </a:rPr>
                        <a:t>}, {</a:t>
                      </a:r>
                      <a:r>
                        <a:rPr lang="pt-BR" sz="1200" dirty="0" err="1">
                          <a:effectLst/>
                        </a:rPr>
                        <a:t>codIncIRRF</a:t>
                      </a:r>
                      <a:r>
                        <a:rPr lang="pt-BR" sz="1200" dirty="0">
                          <a:effectLst/>
                        </a:rPr>
                        <a:t>}, {</a:t>
                      </a:r>
                      <a:r>
                        <a:rPr lang="pt-BR" sz="1200" dirty="0" err="1">
                          <a:effectLst/>
                        </a:rPr>
                        <a:t>codIncFGTS</a:t>
                      </a:r>
                      <a:r>
                        <a:rPr lang="pt-BR" sz="1200" dirty="0">
                          <a:effectLst/>
                        </a:rPr>
                        <a:t>}, pois tais informações serão utilizadas na apuração dos tributos e do FGTS, em conjunto com os eventos de Remuneração e Pagamento (S-1200, S-1210, S-2299, e S-2399).</a:t>
                      </a:r>
                    </a:p>
                    <a:p>
                      <a:pPr marL="381635" algn="just"/>
                      <a:r>
                        <a:rPr lang="pt-BR" sz="1200" dirty="0">
                          <a:effectLst/>
                        </a:rPr>
                        <a:t> </a:t>
                      </a:r>
                    </a:p>
                  </a:txBody>
                  <a:tcPr marL="66490" marR="66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64781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171291725"/>
              </p:ext>
            </p:extLst>
          </p:nvPr>
        </p:nvGraphicFramePr>
        <p:xfrm>
          <a:off x="966787" y="620688"/>
          <a:ext cx="7637661" cy="5688632"/>
        </p:xfrm>
        <a:graphic>
          <a:graphicData uri="http://schemas.openxmlformats.org/drawingml/2006/table">
            <a:tbl>
              <a:tblPr/>
              <a:tblGrid>
                <a:gridCol w="1441267"/>
                <a:gridCol w="6196394"/>
              </a:tblGrid>
              <a:tr h="5688632">
                <a:tc>
                  <a:txBody>
                    <a:bodyPr/>
                    <a:lstStyle/>
                    <a:p>
                      <a:pPr algn="ctr"/>
                      <a:r>
                        <a:rPr lang="pt-BR" sz="1600" b="1" dirty="0">
                          <a:solidFill>
                            <a:srgbClr val="C00000"/>
                          </a:solidFill>
                          <a:effectLst/>
                        </a:rPr>
                        <a:t>Fase 2</a:t>
                      </a:r>
                      <a:endParaRPr lang="pt-BR" sz="1600" dirty="0">
                        <a:effectLst/>
                      </a:endParaRPr>
                    </a:p>
                    <a:p>
                      <a:pPr algn="ctr"/>
                      <a:r>
                        <a:rPr lang="pt-BR" sz="1600" dirty="0">
                          <a:effectLst/>
                        </a:rPr>
                        <a:t>Dados dos trabalhadores e seus vínculos com as empresas (</a:t>
                      </a:r>
                      <a:r>
                        <a:rPr lang="pt-BR" sz="1600" b="1" dirty="0">
                          <a:effectLst/>
                        </a:rPr>
                        <a:t>Eventos não Periódicos</a:t>
                      </a:r>
                      <a:r>
                        <a:rPr lang="pt-BR" sz="1600" dirty="0">
                          <a:effectLst/>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01930" indent="-180340" algn="just"/>
                      <a:r>
                        <a:rPr lang="pt-BR" sz="1400" dirty="0">
                          <a:effectLst/>
                          <a:latin typeface="Symbol"/>
                        </a:rPr>
                        <a:t>· </a:t>
                      </a:r>
                      <a:r>
                        <a:rPr lang="pt-BR" sz="1400" dirty="0">
                          <a:effectLst/>
                        </a:rPr>
                        <a:t>S-2190 – Admissão de trabalhador - registro preliminar.</a:t>
                      </a:r>
                    </a:p>
                    <a:p>
                      <a:pPr marL="201930" indent="-180340" algn="just"/>
                      <a:r>
                        <a:rPr lang="pt-BR" sz="1400" dirty="0">
                          <a:effectLst/>
                          <a:latin typeface="Symbol"/>
                        </a:rPr>
                        <a:t>· </a:t>
                      </a:r>
                      <a:r>
                        <a:rPr lang="pt-BR" sz="1400" dirty="0">
                          <a:effectLst/>
                        </a:rPr>
                        <a:t>S-2200 – Cadastramento Inicial / Admissão / Ingresso de Trabalhador.</a:t>
                      </a:r>
                    </a:p>
                    <a:p>
                      <a:pPr marL="201930" indent="-180340" algn="just"/>
                      <a:r>
                        <a:rPr lang="pt-BR" sz="1400" dirty="0">
                          <a:effectLst/>
                          <a:latin typeface="Symbol"/>
                        </a:rPr>
                        <a:t>· </a:t>
                      </a:r>
                      <a:r>
                        <a:rPr lang="pt-BR" sz="1400" dirty="0">
                          <a:effectLst/>
                        </a:rPr>
                        <a:t>S-2205 – Alterações de dados cadastrais do trabalhador.</a:t>
                      </a:r>
                    </a:p>
                    <a:p>
                      <a:pPr marL="201930" indent="-180340" algn="just"/>
                      <a:r>
                        <a:rPr lang="pt-BR" sz="1400" dirty="0">
                          <a:effectLst/>
                          <a:latin typeface="Symbol"/>
                        </a:rPr>
                        <a:t>· </a:t>
                      </a:r>
                      <a:r>
                        <a:rPr lang="pt-BR" sz="1400" dirty="0">
                          <a:effectLst/>
                        </a:rPr>
                        <a:t>S-2206 – Alterações de contrato de trabalho.</a:t>
                      </a:r>
                    </a:p>
                    <a:p>
                      <a:pPr marL="201930" indent="-180340" algn="just"/>
                      <a:r>
                        <a:rPr lang="pt-BR" sz="1400" dirty="0">
                          <a:effectLst/>
                          <a:latin typeface="Symbol"/>
                        </a:rPr>
                        <a:t>· </a:t>
                      </a:r>
                      <a:r>
                        <a:rPr lang="pt-BR" sz="1400" dirty="0">
                          <a:effectLst/>
                        </a:rPr>
                        <a:t>S-2230 – Afastamento temporário.</a:t>
                      </a:r>
                    </a:p>
                    <a:p>
                      <a:pPr marL="201930" indent="-180340" algn="just"/>
                      <a:r>
                        <a:rPr lang="pt-BR" sz="1400" dirty="0">
                          <a:effectLst/>
                          <a:latin typeface="Symbol"/>
                        </a:rPr>
                        <a:t>· </a:t>
                      </a:r>
                      <a:r>
                        <a:rPr lang="pt-BR" sz="1400" dirty="0">
                          <a:solidFill>
                            <a:srgbClr val="FF2008"/>
                          </a:solidFill>
                          <a:effectLst/>
                        </a:rPr>
                        <a:t>S-2250 – Aviso-prévio </a:t>
                      </a:r>
                      <a:r>
                        <a:rPr lang="pt-BR" sz="1400" i="1" dirty="0">
                          <a:solidFill>
                            <a:srgbClr val="FF2008"/>
                          </a:solidFill>
                          <a:effectLst/>
                        </a:rPr>
                        <a:t>(Excluído </a:t>
                      </a:r>
                      <a:r>
                        <a:rPr lang="pt-BR" sz="1400" i="1" dirty="0">
                          <a:solidFill>
                            <a:srgbClr val="FF2908"/>
                          </a:solidFill>
                          <a:effectLst/>
                        </a:rPr>
                        <a:t>na </a:t>
                      </a:r>
                      <a:r>
                        <a:rPr lang="pt-BR" sz="1400" i="1" dirty="0" err="1">
                          <a:solidFill>
                            <a:srgbClr val="FF2008"/>
                          </a:solidFill>
                          <a:effectLst/>
                        </a:rPr>
                        <a:t>Vs</a:t>
                      </a:r>
                      <a:r>
                        <a:rPr lang="pt-BR" sz="1400" i="1" dirty="0">
                          <a:solidFill>
                            <a:srgbClr val="FF2008"/>
                          </a:solidFill>
                          <a:effectLst/>
                        </a:rPr>
                        <a:t> Simplificada)</a:t>
                      </a:r>
                      <a:r>
                        <a:rPr lang="pt-BR" sz="1400" dirty="0">
                          <a:solidFill>
                            <a:srgbClr val="FF2008"/>
                          </a:solidFill>
                          <a:effectLst/>
                        </a:rPr>
                        <a:t>.</a:t>
                      </a:r>
                      <a:endParaRPr lang="pt-BR" sz="1400" dirty="0">
                        <a:effectLst/>
                      </a:endParaRPr>
                    </a:p>
                    <a:p>
                      <a:pPr marL="201930" indent="-180340" algn="just"/>
                      <a:r>
                        <a:rPr lang="pt-BR" sz="1400" dirty="0">
                          <a:effectLst/>
                          <a:latin typeface="Symbol"/>
                        </a:rPr>
                        <a:t>· </a:t>
                      </a:r>
                      <a:r>
                        <a:rPr lang="pt-BR" sz="1400" dirty="0">
                          <a:solidFill>
                            <a:srgbClr val="FF230A"/>
                          </a:solidFill>
                          <a:effectLst/>
                        </a:rPr>
                        <a:t>S-2260 – Convocação para Trabalho Intermitente. </a:t>
                      </a:r>
                      <a:r>
                        <a:rPr lang="pt-BR" sz="1400" i="1" dirty="0">
                          <a:solidFill>
                            <a:srgbClr val="FF230A"/>
                          </a:solidFill>
                          <a:effectLst/>
                        </a:rPr>
                        <a:t>(Excluído </a:t>
                      </a:r>
                      <a:r>
                        <a:rPr lang="pt-BR" sz="1400" i="1" dirty="0">
                          <a:solidFill>
                            <a:srgbClr val="FF2908"/>
                          </a:solidFill>
                          <a:effectLst/>
                        </a:rPr>
                        <a:t>na </a:t>
                      </a:r>
                      <a:r>
                        <a:rPr lang="pt-BR" sz="1400" i="1" dirty="0" err="1">
                          <a:solidFill>
                            <a:srgbClr val="FF230A"/>
                          </a:solidFill>
                          <a:effectLst/>
                        </a:rPr>
                        <a:t>Vs</a:t>
                      </a:r>
                      <a:r>
                        <a:rPr lang="pt-BR" sz="1400" i="1" dirty="0">
                          <a:solidFill>
                            <a:srgbClr val="FF230A"/>
                          </a:solidFill>
                          <a:effectLst/>
                        </a:rPr>
                        <a:t> Simplificada)</a:t>
                      </a:r>
                      <a:endParaRPr lang="pt-BR" sz="1400" dirty="0">
                        <a:effectLst/>
                      </a:endParaRPr>
                    </a:p>
                    <a:p>
                      <a:pPr marL="201930" indent="-180340" algn="just"/>
                      <a:r>
                        <a:rPr lang="pt-BR" sz="1400" dirty="0">
                          <a:effectLst/>
                          <a:latin typeface="Symbol"/>
                        </a:rPr>
                        <a:t>· </a:t>
                      </a:r>
                      <a:r>
                        <a:rPr lang="pt-BR" sz="1400" dirty="0">
                          <a:effectLst/>
                        </a:rPr>
                        <a:t>S-2298 – Reintegração.</a:t>
                      </a:r>
                    </a:p>
                    <a:p>
                      <a:pPr marL="201930" indent="-180340" algn="just"/>
                      <a:r>
                        <a:rPr lang="pt-BR" sz="1400" dirty="0">
                          <a:effectLst/>
                          <a:latin typeface="Symbol"/>
                        </a:rPr>
                        <a:t>· </a:t>
                      </a:r>
                      <a:r>
                        <a:rPr lang="pt-BR" sz="1400" dirty="0">
                          <a:effectLst/>
                        </a:rPr>
                        <a:t>S-2299 – Desligamento.</a:t>
                      </a:r>
                    </a:p>
                    <a:p>
                      <a:pPr marL="201930" indent="-180340" algn="just"/>
                      <a:r>
                        <a:rPr lang="pt-BR" sz="1400" dirty="0">
                          <a:effectLst/>
                          <a:latin typeface="Symbol"/>
                        </a:rPr>
                        <a:t>· </a:t>
                      </a:r>
                      <a:r>
                        <a:rPr lang="pt-BR" sz="1400" dirty="0">
                          <a:effectLst/>
                        </a:rPr>
                        <a:t>S-2300 – Trabalhador sem vínculo de emprego/estatutário (início).</a:t>
                      </a:r>
                    </a:p>
                    <a:p>
                      <a:pPr marL="201930" indent="-180340" algn="just"/>
                      <a:r>
                        <a:rPr lang="pt-BR" sz="1400" dirty="0">
                          <a:effectLst/>
                          <a:latin typeface="Symbol"/>
                        </a:rPr>
                        <a:t>· </a:t>
                      </a:r>
                      <a:r>
                        <a:rPr lang="pt-BR" sz="1400" dirty="0">
                          <a:solidFill>
                            <a:srgbClr val="0A23FF"/>
                          </a:solidFill>
                          <a:effectLst/>
                        </a:rPr>
                        <a:t>S-2231 - Cessão/Exercício em Outro Órgão </a:t>
                      </a:r>
                      <a:r>
                        <a:rPr lang="pt-BR" sz="1400" i="1" dirty="0">
                          <a:solidFill>
                            <a:srgbClr val="0A23FF"/>
                          </a:solidFill>
                          <a:effectLst/>
                        </a:rPr>
                        <a:t>(Incluído na </a:t>
                      </a:r>
                      <a:r>
                        <a:rPr lang="pt-BR" sz="1400" i="1" dirty="0" err="1">
                          <a:solidFill>
                            <a:srgbClr val="0A23FF"/>
                          </a:solidFill>
                          <a:effectLst/>
                        </a:rPr>
                        <a:t>Vs</a:t>
                      </a:r>
                      <a:r>
                        <a:rPr lang="pt-BR" sz="1400" i="1" dirty="0">
                          <a:solidFill>
                            <a:srgbClr val="0A23FF"/>
                          </a:solidFill>
                          <a:effectLst/>
                        </a:rPr>
                        <a:t> Simplificada)</a:t>
                      </a:r>
                      <a:r>
                        <a:rPr lang="pt-BR" sz="1400" dirty="0">
                          <a:effectLst/>
                        </a:rPr>
                        <a:t>.</a:t>
                      </a:r>
                    </a:p>
                    <a:p>
                      <a:pPr marL="201930" indent="-180340" algn="just"/>
                      <a:r>
                        <a:rPr lang="pt-BR" sz="1400" dirty="0">
                          <a:effectLst/>
                          <a:latin typeface="Symbol"/>
                        </a:rPr>
                        <a:t>· </a:t>
                      </a:r>
                      <a:r>
                        <a:rPr lang="pt-BR" sz="1400" dirty="0">
                          <a:effectLst/>
                        </a:rPr>
                        <a:t>S-2306 – Trabalhador sem vínculo de emprego/estatutário - alteração contratual.</a:t>
                      </a:r>
                    </a:p>
                    <a:p>
                      <a:pPr marL="201930" indent="-180340" algn="just"/>
                      <a:r>
                        <a:rPr lang="pt-BR" sz="1400" dirty="0">
                          <a:effectLst/>
                          <a:latin typeface="Symbol"/>
                        </a:rPr>
                        <a:t>· </a:t>
                      </a:r>
                      <a:r>
                        <a:rPr lang="pt-BR" sz="1400" dirty="0">
                          <a:effectLst/>
                        </a:rPr>
                        <a:t>S-2399 – Trabalhador sem vínculo de emprego/estatutário (término).</a:t>
                      </a:r>
                    </a:p>
                    <a:p>
                      <a:pPr marL="201930" indent="-180340" algn="just"/>
                      <a:r>
                        <a:rPr lang="pt-BR" sz="1400" dirty="0">
                          <a:effectLst/>
                          <a:latin typeface="Symbol"/>
                        </a:rPr>
                        <a:t>· </a:t>
                      </a:r>
                      <a:r>
                        <a:rPr lang="pt-BR" sz="1400" dirty="0">
                          <a:effectLst/>
                        </a:rPr>
                        <a:t>S-2400 – Cadastro de Benefícios Previdenciários.</a:t>
                      </a:r>
                    </a:p>
                    <a:p>
                      <a:pPr marL="201930" indent="-180340" algn="just"/>
                      <a:r>
                        <a:rPr lang="pt-BR" sz="1400" dirty="0">
                          <a:effectLst/>
                          <a:latin typeface="Symbol"/>
                        </a:rPr>
                        <a:t>· </a:t>
                      </a:r>
                      <a:r>
                        <a:rPr lang="pt-BR" sz="1400" dirty="0">
                          <a:solidFill>
                            <a:srgbClr val="0808FF"/>
                          </a:solidFill>
                          <a:effectLst/>
                        </a:rPr>
                        <a:t>S-2405 - Cadastro de Beneficiário - Entes Públicos - Alteração </a:t>
                      </a:r>
                      <a:r>
                        <a:rPr lang="pt-BR" sz="1400" i="1" dirty="0">
                          <a:solidFill>
                            <a:srgbClr val="0808FF"/>
                          </a:solidFill>
                          <a:effectLst/>
                        </a:rPr>
                        <a:t>(Incluído </a:t>
                      </a:r>
                      <a:r>
                        <a:rPr lang="pt-BR" sz="1400" i="1" dirty="0" err="1">
                          <a:solidFill>
                            <a:srgbClr val="0808FF"/>
                          </a:solidFill>
                          <a:effectLst/>
                        </a:rPr>
                        <a:t>Vs</a:t>
                      </a:r>
                      <a:r>
                        <a:rPr lang="pt-BR" sz="1400" i="1" dirty="0">
                          <a:solidFill>
                            <a:srgbClr val="0808FF"/>
                          </a:solidFill>
                          <a:effectLst/>
                        </a:rPr>
                        <a:t> Simplificada)</a:t>
                      </a:r>
                      <a:r>
                        <a:rPr lang="pt-BR" sz="1400" dirty="0">
                          <a:effectLst/>
                        </a:rPr>
                        <a:t>.</a:t>
                      </a:r>
                    </a:p>
                    <a:p>
                      <a:pPr marL="201930" indent="-180340" algn="just"/>
                      <a:r>
                        <a:rPr lang="pt-BR" sz="1400" dirty="0">
                          <a:effectLst/>
                          <a:latin typeface="Symbol"/>
                        </a:rPr>
                        <a:t>· </a:t>
                      </a:r>
                      <a:r>
                        <a:rPr lang="pt-BR" sz="1400" dirty="0">
                          <a:effectLst/>
                        </a:rPr>
                        <a:t>S-3000 – Exclusão de eventos.</a:t>
                      </a:r>
                    </a:p>
                    <a:p>
                      <a:pPr algn="just"/>
                      <a:r>
                        <a:rPr lang="pt-BR" sz="1400" dirty="0">
                          <a:effectLst/>
                        </a:rPr>
                        <a:t> </a:t>
                      </a:r>
                    </a:p>
                    <a:p>
                      <a:pPr marL="381635" algn="just"/>
                      <a:r>
                        <a:rPr lang="pt-BR" sz="1400" b="1" dirty="0">
                          <a:effectLst/>
                        </a:rPr>
                        <a:t>Nota</a:t>
                      </a:r>
                      <a:r>
                        <a:rPr lang="pt-BR" sz="1400" dirty="0">
                          <a:effectLst/>
                        </a:rPr>
                        <a:t>: Informar os eventos S-2299 (Desligamento) e S-2399 (TSVE – Término), sem o grupo {</a:t>
                      </a:r>
                      <a:r>
                        <a:rPr lang="pt-BR" sz="1400" dirty="0" err="1">
                          <a:effectLst/>
                        </a:rPr>
                        <a:t>verbasResc</a:t>
                      </a:r>
                      <a:r>
                        <a:rPr lang="pt-BR" sz="1400" dirty="0">
                          <a:effectLst/>
                        </a:rPr>
                        <a:t>} referente às informações de remuneração, até a data fixada para o envio dos eventos periódicos.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20723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07124376"/>
              </p:ext>
            </p:extLst>
          </p:nvPr>
        </p:nvGraphicFramePr>
        <p:xfrm>
          <a:off x="683569" y="548680"/>
          <a:ext cx="7360314" cy="5608122"/>
        </p:xfrm>
        <a:graphic>
          <a:graphicData uri="http://schemas.openxmlformats.org/drawingml/2006/table">
            <a:tbl>
              <a:tblPr/>
              <a:tblGrid>
                <a:gridCol w="1388930"/>
                <a:gridCol w="5971384"/>
              </a:tblGrid>
              <a:tr h="5608122">
                <a:tc>
                  <a:txBody>
                    <a:bodyPr/>
                    <a:lstStyle/>
                    <a:p>
                      <a:pPr algn="ctr"/>
                      <a:r>
                        <a:rPr lang="pt-BR" sz="1600" b="1" dirty="0">
                          <a:solidFill>
                            <a:srgbClr val="C00000"/>
                          </a:solidFill>
                          <a:effectLst/>
                        </a:rPr>
                        <a:t>Fase 3</a:t>
                      </a:r>
                      <a:endParaRPr lang="pt-BR" sz="1600" dirty="0">
                        <a:effectLst/>
                      </a:endParaRPr>
                    </a:p>
                    <a:p>
                      <a:pPr algn="ctr"/>
                      <a:r>
                        <a:rPr lang="pt-BR" sz="1600" dirty="0">
                          <a:effectLst/>
                        </a:rPr>
                        <a:t>Folha de pagamento e EFD-</a:t>
                      </a:r>
                      <a:r>
                        <a:rPr lang="pt-BR" sz="1600" dirty="0" err="1">
                          <a:effectLst/>
                        </a:rPr>
                        <a:t>Reinf</a:t>
                      </a:r>
                      <a:r>
                        <a:rPr lang="pt-BR" sz="1600" dirty="0">
                          <a:effectLst/>
                        </a:rPr>
                        <a:t> (</a:t>
                      </a:r>
                      <a:r>
                        <a:rPr lang="pt-BR" sz="1600" b="1" dirty="0">
                          <a:effectLst/>
                        </a:rPr>
                        <a:t>Eventos Periódicos</a:t>
                      </a:r>
                      <a:r>
                        <a:rPr lang="pt-BR" sz="1600" dirty="0">
                          <a:effectLst/>
                        </a:rPr>
                        <a:t>)</a:t>
                      </a:r>
                    </a:p>
                  </a:txBody>
                  <a:tcPr marL="66044" marR="66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01930" indent="-180340" algn="just"/>
                      <a:r>
                        <a:rPr lang="pt-BR" sz="1200" dirty="0">
                          <a:effectLst/>
                          <a:latin typeface="Symbol"/>
                        </a:rPr>
                        <a:t>· </a:t>
                      </a:r>
                      <a:r>
                        <a:rPr lang="pt-BR" sz="1200" dirty="0">
                          <a:effectLst/>
                        </a:rPr>
                        <a:t>S-1200 – Remuneração do trabalhador vinculado ao Regime Geral de Previdência Social.</a:t>
                      </a:r>
                    </a:p>
                    <a:p>
                      <a:pPr marL="201930" indent="-180340" algn="just"/>
                      <a:r>
                        <a:rPr lang="pt-BR" sz="1200" dirty="0">
                          <a:effectLst/>
                          <a:latin typeface="Symbol"/>
                        </a:rPr>
                        <a:t>· </a:t>
                      </a:r>
                      <a:r>
                        <a:rPr lang="pt-BR" sz="1200" dirty="0">
                          <a:effectLst/>
                        </a:rPr>
                        <a:t>S-1202 – Remuneração de servidor vinculado ao Regime Próprio de Previdência Social.</a:t>
                      </a:r>
                    </a:p>
                    <a:p>
                      <a:pPr marL="201930" indent="-180340" algn="just"/>
                      <a:r>
                        <a:rPr lang="pt-BR" sz="1200" dirty="0">
                          <a:effectLst/>
                          <a:latin typeface="Symbol"/>
                        </a:rPr>
                        <a:t>· </a:t>
                      </a:r>
                      <a:r>
                        <a:rPr lang="pt-BR" sz="1200" dirty="0">
                          <a:effectLst/>
                        </a:rPr>
                        <a:t>S-1207 – Benefícios previdenciários RPPS.</a:t>
                      </a:r>
                    </a:p>
                    <a:p>
                      <a:pPr marL="201930" indent="-180340" algn="just"/>
                      <a:r>
                        <a:rPr lang="pt-BR" sz="1200" dirty="0">
                          <a:effectLst/>
                          <a:latin typeface="Symbol"/>
                        </a:rPr>
                        <a:t>· </a:t>
                      </a:r>
                      <a:r>
                        <a:rPr lang="pt-BR" sz="1200" dirty="0">
                          <a:effectLst/>
                        </a:rPr>
                        <a:t>S-1210 – Pagamentos de rendimentos do trabalho.</a:t>
                      </a:r>
                    </a:p>
                    <a:p>
                      <a:pPr marL="201930" indent="-180340" algn="just"/>
                      <a:r>
                        <a:rPr lang="pt-BR" sz="1200" dirty="0">
                          <a:effectLst/>
                          <a:latin typeface="Symbol"/>
                        </a:rPr>
                        <a:t>· </a:t>
                      </a:r>
                      <a:r>
                        <a:rPr lang="pt-BR" sz="1200" dirty="0">
                          <a:solidFill>
                            <a:srgbClr val="FF1605"/>
                          </a:solidFill>
                          <a:effectLst/>
                        </a:rPr>
                        <a:t>S-1250 – Aquisição de produção rural.</a:t>
                      </a:r>
                      <a:r>
                        <a:rPr lang="pt-BR" sz="1200" i="1" dirty="0">
                          <a:solidFill>
                            <a:srgbClr val="FF1605"/>
                          </a:solidFill>
                          <a:effectLst/>
                        </a:rPr>
                        <a:t> (Excluído </a:t>
                      </a:r>
                      <a:r>
                        <a:rPr lang="pt-BR" sz="1200" i="1" dirty="0">
                          <a:solidFill>
                            <a:srgbClr val="FF2908"/>
                          </a:solidFill>
                          <a:effectLst/>
                        </a:rPr>
                        <a:t>na </a:t>
                      </a:r>
                      <a:r>
                        <a:rPr lang="pt-BR" sz="1200" i="1" dirty="0" err="1">
                          <a:solidFill>
                            <a:srgbClr val="FF1605"/>
                          </a:solidFill>
                          <a:effectLst/>
                        </a:rPr>
                        <a:t>Vs</a:t>
                      </a:r>
                      <a:r>
                        <a:rPr lang="pt-BR" sz="1200" i="1" dirty="0">
                          <a:solidFill>
                            <a:srgbClr val="FF1605"/>
                          </a:solidFill>
                          <a:effectLst/>
                        </a:rPr>
                        <a:t> Simplificada)</a:t>
                      </a:r>
                      <a:endParaRPr lang="pt-BR" sz="1200" dirty="0">
                        <a:effectLst/>
                      </a:endParaRPr>
                    </a:p>
                    <a:p>
                      <a:pPr marL="201930" indent="-180340" algn="just"/>
                      <a:r>
                        <a:rPr lang="pt-BR" sz="1200" dirty="0">
                          <a:effectLst/>
                          <a:latin typeface="Symbol"/>
                        </a:rPr>
                        <a:t>· </a:t>
                      </a:r>
                      <a:r>
                        <a:rPr lang="pt-BR" sz="1200" dirty="0">
                          <a:effectLst/>
                        </a:rPr>
                        <a:t>S-1260 – Comercialização de produção rural pessoa física.</a:t>
                      </a:r>
                    </a:p>
                    <a:p>
                      <a:pPr marL="201930" indent="-180340" algn="just"/>
                      <a:r>
                        <a:rPr lang="pt-BR" sz="1200" dirty="0">
                          <a:effectLst/>
                          <a:latin typeface="Symbol"/>
                        </a:rPr>
                        <a:t>· </a:t>
                      </a:r>
                      <a:r>
                        <a:rPr lang="pt-BR" sz="1200" dirty="0">
                          <a:effectLst/>
                        </a:rPr>
                        <a:t>S-1270 – Contratação de trabalhadores avulsos não portuários.</a:t>
                      </a:r>
                    </a:p>
                    <a:p>
                      <a:pPr marL="201930" indent="-180340" algn="just"/>
                      <a:r>
                        <a:rPr lang="pt-BR" sz="1200" dirty="0">
                          <a:effectLst/>
                          <a:latin typeface="Symbol"/>
                        </a:rPr>
                        <a:t>· </a:t>
                      </a:r>
                      <a:r>
                        <a:rPr lang="pt-BR" sz="1200" dirty="0">
                          <a:effectLst/>
                        </a:rPr>
                        <a:t>S-1280 – Informações complementares aos eventos periódicos.</a:t>
                      </a:r>
                    </a:p>
                    <a:p>
                      <a:pPr marL="201930" indent="-180340" algn="just"/>
                      <a:r>
                        <a:rPr lang="pt-BR" sz="1200" dirty="0">
                          <a:effectLst/>
                          <a:latin typeface="Symbol"/>
                        </a:rPr>
                        <a:t>· </a:t>
                      </a:r>
                      <a:r>
                        <a:rPr lang="pt-BR" sz="1200" dirty="0">
                          <a:solidFill>
                            <a:srgbClr val="FF3108"/>
                          </a:solidFill>
                          <a:effectLst/>
                        </a:rPr>
                        <a:t>S-1295 – Solicitação de Totalização para Pagamento em Contingência.</a:t>
                      </a:r>
                      <a:r>
                        <a:rPr lang="pt-BR" sz="1200" i="1" dirty="0">
                          <a:solidFill>
                            <a:srgbClr val="FF3108"/>
                          </a:solidFill>
                          <a:effectLst/>
                        </a:rPr>
                        <a:t> (Excluído </a:t>
                      </a:r>
                      <a:r>
                        <a:rPr lang="pt-BR" sz="1200" i="1" dirty="0" err="1">
                          <a:solidFill>
                            <a:srgbClr val="FF3108"/>
                          </a:solidFill>
                          <a:effectLst/>
                        </a:rPr>
                        <a:t>Vs</a:t>
                      </a:r>
                      <a:r>
                        <a:rPr lang="pt-BR" sz="1200" i="1" dirty="0">
                          <a:solidFill>
                            <a:srgbClr val="FF3108"/>
                          </a:solidFill>
                          <a:effectLst/>
                        </a:rPr>
                        <a:t> Simplificada)</a:t>
                      </a:r>
                      <a:endParaRPr lang="pt-BR" sz="1200" dirty="0">
                        <a:effectLst/>
                      </a:endParaRPr>
                    </a:p>
                    <a:p>
                      <a:pPr marL="201930" indent="-180340" algn="just"/>
                      <a:r>
                        <a:rPr lang="pt-BR" sz="1200" dirty="0">
                          <a:effectLst/>
                          <a:latin typeface="Symbol"/>
                        </a:rPr>
                        <a:t>· </a:t>
                      </a:r>
                      <a:r>
                        <a:rPr lang="pt-BR" sz="1200" dirty="0">
                          <a:effectLst/>
                        </a:rPr>
                        <a:t>S-1298 – Reabertura de eventos periódicos.</a:t>
                      </a:r>
                    </a:p>
                    <a:p>
                      <a:pPr marL="201930" indent="-180340" algn="just"/>
                      <a:r>
                        <a:rPr lang="pt-BR" sz="1200" dirty="0">
                          <a:effectLst/>
                          <a:latin typeface="Symbol"/>
                        </a:rPr>
                        <a:t>· </a:t>
                      </a:r>
                      <a:r>
                        <a:rPr lang="pt-BR" sz="1200" dirty="0">
                          <a:effectLst/>
                        </a:rPr>
                        <a:t>S-1299 – Fechamento dos eventos periódicos.</a:t>
                      </a:r>
                    </a:p>
                    <a:p>
                      <a:pPr marL="201930" indent="-180340" algn="just"/>
                      <a:r>
                        <a:rPr lang="pt-BR" sz="1200" dirty="0">
                          <a:effectLst/>
                          <a:latin typeface="Symbol"/>
                        </a:rPr>
                        <a:t>· </a:t>
                      </a:r>
                      <a:r>
                        <a:rPr lang="pt-BR" sz="1200" dirty="0">
                          <a:solidFill>
                            <a:srgbClr val="FF1808"/>
                          </a:solidFill>
                          <a:effectLst/>
                        </a:rPr>
                        <a:t>S-1300 – Contribuição sindical patronal.</a:t>
                      </a:r>
                      <a:r>
                        <a:rPr lang="pt-BR" sz="1200" i="1" dirty="0">
                          <a:solidFill>
                            <a:srgbClr val="FF1808"/>
                          </a:solidFill>
                          <a:effectLst/>
                        </a:rPr>
                        <a:t> (Excluído </a:t>
                      </a:r>
                      <a:r>
                        <a:rPr lang="pt-BR" sz="1200" i="1" dirty="0">
                          <a:solidFill>
                            <a:srgbClr val="FF2908"/>
                          </a:solidFill>
                          <a:effectLst/>
                        </a:rPr>
                        <a:t>na </a:t>
                      </a:r>
                      <a:r>
                        <a:rPr lang="pt-BR" sz="1200" i="1" dirty="0" err="1">
                          <a:solidFill>
                            <a:srgbClr val="FF1808"/>
                          </a:solidFill>
                          <a:effectLst/>
                        </a:rPr>
                        <a:t>Vs</a:t>
                      </a:r>
                      <a:r>
                        <a:rPr lang="pt-BR" sz="1200" i="1" dirty="0">
                          <a:solidFill>
                            <a:srgbClr val="FF1808"/>
                          </a:solidFill>
                          <a:effectLst/>
                        </a:rPr>
                        <a:t> Simplificada)</a:t>
                      </a:r>
                      <a:endParaRPr lang="pt-BR" sz="1200" dirty="0">
                        <a:effectLst/>
                      </a:endParaRPr>
                    </a:p>
                    <a:p>
                      <a:pPr marL="201930" indent="-180340" algn="just"/>
                      <a:r>
                        <a:rPr lang="pt-BR" sz="1200" dirty="0">
                          <a:effectLst/>
                          <a:latin typeface="Symbol"/>
                        </a:rPr>
                        <a:t>· </a:t>
                      </a:r>
                      <a:r>
                        <a:rPr lang="pt-BR" sz="1200" dirty="0">
                          <a:effectLst/>
                        </a:rPr>
                        <a:t>S-5001 – Informações das contribuições sociais por Trabalhador.</a:t>
                      </a:r>
                    </a:p>
                    <a:p>
                      <a:pPr marL="201930" indent="-180340" algn="just"/>
                      <a:r>
                        <a:rPr lang="pt-BR" sz="1200" dirty="0">
                          <a:effectLst/>
                          <a:latin typeface="Symbol"/>
                        </a:rPr>
                        <a:t>· </a:t>
                      </a:r>
                      <a:r>
                        <a:rPr lang="pt-BR" sz="1200" dirty="0">
                          <a:effectLst/>
                        </a:rPr>
                        <a:t>S-5002 – Imposto de Renda Retido na Fonte por Trabalhador.</a:t>
                      </a:r>
                    </a:p>
                    <a:p>
                      <a:pPr marL="201295" indent="-179705" algn="just"/>
                      <a:r>
                        <a:rPr lang="pt-BR" sz="1200" dirty="0">
                          <a:effectLst/>
                          <a:latin typeface="Symbol"/>
                        </a:rPr>
                        <a:t>· </a:t>
                      </a:r>
                      <a:r>
                        <a:rPr lang="pt-BR" sz="1200" dirty="0">
                          <a:effectLst/>
                        </a:rPr>
                        <a:t>S-5003 – Informações do FGTS por Trabalhador.</a:t>
                      </a:r>
                    </a:p>
                    <a:p>
                      <a:pPr marL="201930" indent="-180340" algn="just"/>
                      <a:r>
                        <a:rPr lang="pt-BR" sz="1200" dirty="0">
                          <a:effectLst/>
                          <a:latin typeface="Symbol"/>
                        </a:rPr>
                        <a:t>· </a:t>
                      </a:r>
                      <a:r>
                        <a:rPr lang="pt-BR" sz="1200" dirty="0">
                          <a:effectLst/>
                        </a:rPr>
                        <a:t>S-5011 – Informações das contribuições sociais consolidadas por contribuinte.</a:t>
                      </a:r>
                    </a:p>
                    <a:p>
                      <a:pPr marL="201930" indent="-180340" algn="just"/>
                      <a:r>
                        <a:rPr lang="pt-BR" sz="1200" dirty="0">
                          <a:effectLst/>
                          <a:latin typeface="Symbol"/>
                        </a:rPr>
                        <a:t>· </a:t>
                      </a:r>
                      <a:r>
                        <a:rPr lang="pt-BR" sz="1200" dirty="0">
                          <a:solidFill>
                            <a:srgbClr val="FF1605"/>
                          </a:solidFill>
                          <a:effectLst/>
                        </a:rPr>
                        <a:t>S-5012 – Informações do IRRF consolidadas por Contribuinte.</a:t>
                      </a:r>
                      <a:r>
                        <a:rPr lang="pt-BR" sz="1200" i="1" dirty="0">
                          <a:solidFill>
                            <a:srgbClr val="FF1605"/>
                          </a:solidFill>
                          <a:effectLst/>
                        </a:rPr>
                        <a:t> (Excluído </a:t>
                      </a:r>
                      <a:r>
                        <a:rPr lang="pt-BR" sz="1200" i="1" dirty="0">
                          <a:solidFill>
                            <a:srgbClr val="FF2908"/>
                          </a:solidFill>
                          <a:effectLst/>
                        </a:rPr>
                        <a:t>na </a:t>
                      </a:r>
                      <a:r>
                        <a:rPr lang="pt-BR" sz="1200" i="1" dirty="0" err="1">
                          <a:solidFill>
                            <a:srgbClr val="FF1605"/>
                          </a:solidFill>
                          <a:effectLst/>
                        </a:rPr>
                        <a:t>Vs</a:t>
                      </a:r>
                      <a:r>
                        <a:rPr lang="pt-BR" sz="1200" i="1" dirty="0">
                          <a:solidFill>
                            <a:srgbClr val="FF1605"/>
                          </a:solidFill>
                          <a:effectLst/>
                        </a:rPr>
                        <a:t> Simplificada)</a:t>
                      </a:r>
                      <a:endParaRPr lang="pt-BR" sz="1200" dirty="0">
                        <a:effectLst/>
                      </a:endParaRPr>
                    </a:p>
                    <a:p>
                      <a:pPr marL="201295" indent="-179705" algn="just"/>
                      <a:r>
                        <a:rPr lang="pt-BR" sz="1200" dirty="0">
                          <a:effectLst/>
                          <a:latin typeface="Symbol"/>
                        </a:rPr>
                        <a:t>· </a:t>
                      </a:r>
                      <a:r>
                        <a:rPr lang="pt-BR" sz="1200" dirty="0">
                          <a:effectLst/>
                        </a:rPr>
                        <a:t>S-5013 – Informações do FGTS consolidadas por contribuinte.</a:t>
                      </a:r>
                    </a:p>
                    <a:p>
                      <a:pPr algn="just"/>
                      <a:r>
                        <a:rPr lang="pt-BR" sz="1200" dirty="0">
                          <a:effectLst/>
                        </a:rPr>
                        <a:t> </a:t>
                      </a:r>
                    </a:p>
                    <a:p>
                      <a:pPr marL="381635" algn="just"/>
                      <a:r>
                        <a:rPr lang="pt-BR" sz="1200" b="1" dirty="0">
                          <a:effectLst/>
                        </a:rPr>
                        <a:t>Nota</a:t>
                      </a:r>
                      <a:r>
                        <a:rPr lang="pt-BR" sz="1200" dirty="0">
                          <a:effectLst/>
                        </a:rPr>
                        <a:t>: Informar os eventos S-2299 (Desligamento) e S-2399 (TSVE – Término), com o grupo {</a:t>
                      </a:r>
                      <a:r>
                        <a:rPr lang="pt-BR" sz="1200" dirty="0" err="1">
                          <a:effectLst/>
                        </a:rPr>
                        <a:t>verbasResc</a:t>
                      </a:r>
                      <a:r>
                        <a:rPr lang="pt-BR" sz="1200" dirty="0">
                          <a:effectLst/>
                        </a:rPr>
                        <a:t>} referente às informações de remuneração. Ver nota abaixo (*)</a:t>
                      </a:r>
                    </a:p>
                  </a:txBody>
                  <a:tcPr marL="66044" marR="66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13245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784769765"/>
              </p:ext>
            </p:extLst>
          </p:nvPr>
        </p:nvGraphicFramePr>
        <p:xfrm>
          <a:off x="683568" y="1052736"/>
          <a:ext cx="7416824" cy="1512168"/>
        </p:xfrm>
        <a:graphic>
          <a:graphicData uri="http://schemas.openxmlformats.org/drawingml/2006/table">
            <a:tbl>
              <a:tblPr/>
              <a:tblGrid>
                <a:gridCol w="1399594"/>
                <a:gridCol w="6017230"/>
              </a:tblGrid>
              <a:tr h="1512168">
                <a:tc>
                  <a:txBody>
                    <a:bodyPr/>
                    <a:lstStyle/>
                    <a:p>
                      <a:pPr algn="ctr"/>
                      <a:r>
                        <a:rPr lang="pt-BR" sz="1600" b="1" dirty="0">
                          <a:solidFill>
                            <a:srgbClr val="C00000"/>
                          </a:solidFill>
                          <a:effectLst/>
                        </a:rPr>
                        <a:t>Fase 4</a:t>
                      </a:r>
                      <a:endParaRPr lang="pt-BR" sz="1600" dirty="0">
                        <a:effectLst/>
                      </a:endParaRPr>
                    </a:p>
                    <a:p>
                      <a:pPr algn="ctr"/>
                      <a:r>
                        <a:rPr lang="pt-BR" sz="1600" dirty="0">
                          <a:effectLst/>
                        </a:rPr>
                        <a:t>Substituição da GFIP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01930" indent="-180340" algn="just"/>
                      <a:r>
                        <a:rPr lang="pt-BR" sz="1100" dirty="0">
                          <a:effectLst/>
                          <a:latin typeface="Symbol"/>
                        </a:rPr>
                        <a:t>·</a:t>
                      </a:r>
                      <a:r>
                        <a:rPr lang="pt-BR" sz="700" dirty="0">
                          <a:effectLst/>
                          <a:latin typeface="Symbol"/>
                        </a:rPr>
                        <a:t> </a:t>
                      </a:r>
                      <a:r>
                        <a:rPr lang="pt-BR" sz="1400" dirty="0">
                          <a:effectLst/>
                        </a:rPr>
                        <a:t>Nesta etapa não será necessário gerar a GFIP, a guia do FGTS será gerada através </a:t>
                      </a:r>
                      <a:r>
                        <a:rPr lang="pt-BR" sz="1400" dirty="0" err="1">
                          <a:effectLst/>
                        </a:rPr>
                        <a:t>DCTFWeb</a:t>
                      </a:r>
                      <a:r>
                        <a:rPr lang="pt-BR" sz="1400" dirty="0">
                          <a:effectLst/>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166605407"/>
              </p:ext>
            </p:extLst>
          </p:nvPr>
        </p:nvGraphicFramePr>
        <p:xfrm>
          <a:off x="755576" y="2852936"/>
          <a:ext cx="7344816" cy="3000360"/>
        </p:xfrm>
        <a:graphic>
          <a:graphicData uri="http://schemas.openxmlformats.org/drawingml/2006/table">
            <a:tbl>
              <a:tblPr/>
              <a:tblGrid>
                <a:gridCol w="1387858"/>
                <a:gridCol w="5956958"/>
              </a:tblGrid>
              <a:tr h="3000360">
                <a:tc>
                  <a:txBody>
                    <a:bodyPr/>
                    <a:lstStyle/>
                    <a:p>
                      <a:pPr algn="ctr"/>
                      <a:r>
                        <a:rPr lang="pt-BR" sz="1600" b="1" dirty="0">
                          <a:solidFill>
                            <a:srgbClr val="C00000"/>
                          </a:solidFill>
                          <a:effectLst/>
                        </a:rPr>
                        <a:t>Fase 5</a:t>
                      </a:r>
                      <a:endParaRPr lang="pt-BR" sz="1600" dirty="0">
                        <a:effectLst/>
                      </a:endParaRPr>
                    </a:p>
                    <a:p>
                      <a:pPr algn="ctr"/>
                      <a:r>
                        <a:rPr lang="pt-BR" sz="1600" dirty="0">
                          <a:effectLst/>
                        </a:rPr>
                        <a:t>Dados de segurança e saúde do trabalhador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01930" indent="-180340" algn="just"/>
                      <a:r>
                        <a:rPr lang="pt-BR" sz="1400" dirty="0">
                          <a:effectLst/>
                          <a:latin typeface="Symbol"/>
                        </a:rPr>
                        <a:t>· </a:t>
                      </a:r>
                      <a:r>
                        <a:rPr lang="pt-BR" sz="1400" dirty="0">
                          <a:solidFill>
                            <a:srgbClr val="FF0800"/>
                          </a:solidFill>
                          <a:effectLst/>
                        </a:rPr>
                        <a:t>S-1060 – Tabela de ambientes de trabalho. </a:t>
                      </a:r>
                      <a:r>
                        <a:rPr lang="pt-BR" sz="1400" i="1" dirty="0">
                          <a:solidFill>
                            <a:srgbClr val="FF0800"/>
                          </a:solidFill>
                          <a:effectLst/>
                        </a:rPr>
                        <a:t>(Excluído </a:t>
                      </a:r>
                      <a:r>
                        <a:rPr lang="pt-BR" sz="1400" i="1" dirty="0">
                          <a:solidFill>
                            <a:srgbClr val="FF2908"/>
                          </a:solidFill>
                          <a:effectLst/>
                        </a:rPr>
                        <a:t>na </a:t>
                      </a:r>
                      <a:r>
                        <a:rPr lang="pt-BR" sz="1400" i="1" dirty="0" err="1">
                          <a:solidFill>
                            <a:srgbClr val="FF0800"/>
                          </a:solidFill>
                          <a:effectLst/>
                        </a:rPr>
                        <a:t>Vs</a:t>
                      </a:r>
                      <a:r>
                        <a:rPr lang="pt-BR" sz="1400" i="1" dirty="0">
                          <a:solidFill>
                            <a:srgbClr val="FF0800"/>
                          </a:solidFill>
                          <a:effectLst/>
                        </a:rPr>
                        <a:t> Simplificada)</a:t>
                      </a:r>
                      <a:endParaRPr lang="pt-BR" sz="1400" dirty="0">
                        <a:effectLst/>
                      </a:endParaRPr>
                    </a:p>
                    <a:p>
                      <a:pPr marL="201930" indent="-180340" algn="just"/>
                      <a:r>
                        <a:rPr lang="pt-BR" sz="1400" dirty="0">
                          <a:effectLst/>
                          <a:latin typeface="Symbol"/>
                        </a:rPr>
                        <a:t>· </a:t>
                      </a:r>
                      <a:r>
                        <a:rPr lang="pt-BR" sz="1400" dirty="0">
                          <a:effectLst/>
                        </a:rPr>
                        <a:t>S-2210 – Comunicação de acidente de trabalho.</a:t>
                      </a:r>
                    </a:p>
                    <a:p>
                      <a:pPr marL="201930" indent="-180340" algn="just"/>
                      <a:r>
                        <a:rPr lang="pt-BR" sz="1400" dirty="0">
                          <a:effectLst/>
                          <a:latin typeface="Symbol"/>
                        </a:rPr>
                        <a:t>· </a:t>
                      </a:r>
                      <a:r>
                        <a:rPr lang="pt-BR" sz="1400" dirty="0">
                          <a:effectLst/>
                        </a:rPr>
                        <a:t>S-2220 – Monitoramento da saúde do trabalhador.</a:t>
                      </a:r>
                    </a:p>
                    <a:p>
                      <a:pPr marL="201295" indent="-179705" algn="just"/>
                      <a:r>
                        <a:rPr lang="pt-BR" sz="1400" dirty="0">
                          <a:effectLst/>
                          <a:latin typeface="Symbol"/>
                        </a:rPr>
                        <a:t>· </a:t>
                      </a:r>
                      <a:r>
                        <a:rPr lang="pt-BR" sz="1400" dirty="0">
                          <a:solidFill>
                            <a:srgbClr val="FF3108"/>
                          </a:solidFill>
                          <a:effectLst/>
                        </a:rPr>
                        <a:t>S-2221 – Exame Toxicológico do Motorista Profissional; </a:t>
                      </a:r>
                      <a:r>
                        <a:rPr lang="pt-BR" sz="1400" i="1" dirty="0">
                          <a:solidFill>
                            <a:srgbClr val="FF1605"/>
                          </a:solidFill>
                          <a:effectLst/>
                        </a:rPr>
                        <a:t>(Excluído </a:t>
                      </a:r>
                      <a:r>
                        <a:rPr lang="pt-BR" sz="1400" i="1" dirty="0">
                          <a:solidFill>
                            <a:srgbClr val="FF2908"/>
                          </a:solidFill>
                          <a:effectLst/>
                        </a:rPr>
                        <a:t>na </a:t>
                      </a:r>
                      <a:r>
                        <a:rPr lang="pt-BR" sz="1400" i="1" dirty="0" err="1">
                          <a:solidFill>
                            <a:srgbClr val="FF1605"/>
                          </a:solidFill>
                          <a:effectLst/>
                        </a:rPr>
                        <a:t>Vs</a:t>
                      </a:r>
                      <a:r>
                        <a:rPr lang="pt-BR" sz="1400" i="1" dirty="0">
                          <a:solidFill>
                            <a:srgbClr val="FF1605"/>
                          </a:solidFill>
                          <a:effectLst/>
                        </a:rPr>
                        <a:t> Simplificada)</a:t>
                      </a:r>
                      <a:endParaRPr lang="pt-BR" sz="1400" dirty="0">
                        <a:effectLst/>
                      </a:endParaRPr>
                    </a:p>
                    <a:p>
                      <a:pPr marL="201930" indent="-180340" algn="just"/>
                      <a:r>
                        <a:rPr lang="pt-BR" sz="1400" dirty="0">
                          <a:effectLst/>
                          <a:latin typeface="Symbol"/>
                        </a:rPr>
                        <a:t>· </a:t>
                      </a:r>
                      <a:r>
                        <a:rPr lang="pt-BR" sz="1400" dirty="0">
                          <a:effectLst/>
                        </a:rPr>
                        <a:t>S-2240 – Condições ambientais do trabalho - fatores de risco.</a:t>
                      </a:r>
                    </a:p>
                    <a:p>
                      <a:pPr marL="201930" indent="-180340" algn="just"/>
                      <a:r>
                        <a:rPr lang="pt-BR" sz="1400" dirty="0">
                          <a:effectLst/>
                          <a:latin typeface="Symbol"/>
                        </a:rPr>
                        <a:t>· </a:t>
                      </a:r>
                      <a:r>
                        <a:rPr lang="pt-BR" sz="1400" dirty="0">
                          <a:solidFill>
                            <a:srgbClr val="FF0800"/>
                          </a:solidFill>
                          <a:effectLst/>
                        </a:rPr>
                        <a:t>S-2245 - Treinamentos e Capacitações. </a:t>
                      </a:r>
                      <a:r>
                        <a:rPr lang="pt-BR" sz="1400" i="1" dirty="0">
                          <a:solidFill>
                            <a:srgbClr val="FF0800"/>
                          </a:solidFill>
                          <a:effectLst/>
                        </a:rPr>
                        <a:t>(Excluído </a:t>
                      </a:r>
                      <a:r>
                        <a:rPr lang="pt-BR" sz="1400" i="1" dirty="0">
                          <a:solidFill>
                            <a:srgbClr val="FF2908"/>
                          </a:solidFill>
                          <a:effectLst/>
                        </a:rPr>
                        <a:t>na </a:t>
                      </a:r>
                      <a:r>
                        <a:rPr lang="pt-BR" sz="1400" i="1" dirty="0" err="1">
                          <a:solidFill>
                            <a:srgbClr val="FF0800"/>
                          </a:solidFill>
                          <a:effectLst/>
                        </a:rPr>
                        <a:t>Vs</a:t>
                      </a:r>
                      <a:r>
                        <a:rPr lang="pt-BR" sz="1400" i="1" dirty="0">
                          <a:solidFill>
                            <a:srgbClr val="FF0800"/>
                          </a:solidFill>
                          <a:effectLst/>
                        </a:rPr>
                        <a:t> Simplificada)</a:t>
                      </a:r>
                      <a:r>
                        <a:rPr lang="pt-BR" sz="1400" dirty="0">
                          <a:solidFill>
                            <a:srgbClr val="FF0800"/>
                          </a:solidFill>
                          <a:effectLst/>
                        </a:rPr>
                        <a:t>.</a:t>
                      </a:r>
                      <a:endParaRPr lang="pt-BR" sz="14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75818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Simplificação do </a:t>
            </a:r>
            <a:r>
              <a:rPr lang="pt-BR" dirty="0" err="1"/>
              <a:t>eSocial</a:t>
            </a:r>
            <a:r>
              <a:rPr lang="pt-BR" dirty="0"/>
              <a:t> </a:t>
            </a:r>
            <a:endParaRPr lang="pt-BR" dirty="0"/>
          </a:p>
        </p:txBody>
      </p:sp>
      <p:sp>
        <p:nvSpPr>
          <p:cNvPr id="3" name="Retângulo 2"/>
          <p:cNvSpPr/>
          <p:nvPr/>
        </p:nvSpPr>
        <p:spPr>
          <a:xfrm>
            <a:off x="539552" y="1916832"/>
            <a:ext cx="7776864" cy="4247317"/>
          </a:xfrm>
          <a:prstGeom prst="rect">
            <a:avLst/>
          </a:prstGeom>
        </p:spPr>
        <p:txBody>
          <a:bodyPr wrap="square">
            <a:spAutoFit/>
          </a:bodyPr>
          <a:lstStyle/>
          <a:p>
            <a:pPr marL="285750" indent="-285750" algn="just" fontAlgn="base">
              <a:buFont typeface="Wingdings" pitchFamily="2" charset="2"/>
              <a:buChar char="ü"/>
            </a:pPr>
            <a:r>
              <a:rPr lang="pt-BR" dirty="0"/>
              <a:t>Redução do número de </a:t>
            </a:r>
            <a:r>
              <a:rPr lang="pt-BR" dirty="0" smtClean="0"/>
              <a:t>eventos;</a:t>
            </a:r>
          </a:p>
          <a:p>
            <a:pPr marL="285750" indent="-285750" algn="just" fontAlgn="base">
              <a:buFont typeface="Wingdings" pitchFamily="2" charset="2"/>
              <a:buChar char="ü"/>
            </a:pPr>
            <a:r>
              <a:rPr lang="pt-BR" dirty="0" smtClean="0"/>
              <a:t>Expressiva </a:t>
            </a:r>
            <a:r>
              <a:rPr lang="pt-BR" dirty="0"/>
              <a:t>redução do número de campos do leiaute, inclusive pela exclusão de informações cadastrais ou constantes em outras bases de dados (ex.: FAP</a:t>
            </a:r>
            <a:r>
              <a:rPr lang="pt-BR" dirty="0" smtClean="0"/>
              <a:t>);</a:t>
            </a:r>
          </a:p>
          <a:p>
            <a:pPr marL="285750" indent="-285750" algn="just" fontAlgn="base">
              <a:buFont typeface="Wingdings" pitchFamily="2" charset="2"/>
              <a:buChar char="ü"/>
            </a:pPr>
            <a:r>
              <a:rPr lang="pt-BR" dirty="0" smtClean="0"/>
              <a:t>Ampla </a:t>
            </a:r>
            <a:r>
              <a:rPr lang="pt-BR" dirty="0"/>
              <a:t>flexibilização das regras de impedimento para o recebimento de informações (ex.: alteração das regras de fechamento da folha de pagamento – pendências geram alertas e não erros</a:t>
            </a:r>
            <a:r>
              <a:rPr lang="pt-BR" dirty="0" smtClean="0"/>
              <a:t>);</a:t>
            </a:r>
          </a:p>
          <a:p>
            <a:pPr marL="285750" indent="-285750" algn="just" fontAlgn="base">
              <a:buFont typeface="Wingdings" pitchFamily="2" charset="2"/>
              <a:buChar char="ü"/>
            </a:pPr>
            <a:r>
              <a:rPr lang="pt-BR" dirty="0" smtClean="0"/>
              <a:t>Facilitação </a:t>
            </a:r>
            <a:r>
              <a:rPr lang="pt-BR" dirty="0"/>
              <a:t>na prestação de informações destinadas ao cumprimento de obrigações fiscais, previdenciárias e depósitos de </a:t>
            </a:r>
            <a:r>
              <a:rPr lang="pt-BR" dirty="0" smtClean="0"/>
              <a:t>FGTS;</a:t>
            </a:r>
          </a:p>
          <a:p>
            <a:pPr marL="285750" indent="-285750" algn="just" fontAlgn="base">
              <a:buFont typeface="Wingdings" pitchFamily="2" charset="2"/>
              <a:buChar char="ü"/>
            </a:pPr>
            <a:r>
              <a:rPr lang="pt-BR" dirty="0" smtClean="0"/>
              <a:t>Utilização </a:t>
            </a:r>
            <a:r>
              <a:rPr lang="pt-BR" dirty="0"/>
              <a:t>de CPF como identificação única do trabalhador (exclusão dos campos onde era exigido o NIS</a:t>
            </a:r>
            <a:r>
              <a:rPr lang="pt-BR" dirty="0" smtClean="0"/>
              <a:t>);</a:t>
            </a:r>
          </a:p>
          <a:p>
            <a:pPr marL="285750" indent="-285750" algn="just" fontAlgn="base">
              <a:buFont typeface="Wingdings" pitchFamily="2" charset="2"/>
              <a:buChar char="ü"/>
            </a:pPr>
            <a:r>
              <a:rPr lang="pt-BR" dirty="0" smtClean="0"/>
              <a:t>Simplificação </a:t>
            </a:r>
            <a:r>
              <a:rPr lang="pt-BR" dirty="0"/>
              <a:t>na forma de declaração de remunerações e pagamentos.</a:t>
            </a:r>
          </a:p>
        </p:txBody>
      </p:sp>
    </p:spTree>
    <p:extLst>
      <p:ext uri="{BB962C8B-B14F-4D97-AF65-F5344CB8AC3E}">
        <p14:creationId xmlns:p14="http://schemas.microsoft.com/office/powerpoint/2010/main" val="1696053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Simplificação do </a:t>
            </a:r>
            <a:r>
              <a:rPr lang="pt-BR" dirty="0" err="1"/>
              <a:t>eSocial</a:t>
            </a:r>
            <a:r>
              <a:rPr lang="pt-BR" dirty="0"/>
              <a:t> </a:t>
            </a:r>
            <a:r>
              <a:rPr lang="pt-BR" dirty="0" smtClean="0"/>
              <a:t/>
            </a:r>
            <a:br>
              <a:rPr lang="pt-BR" dirty="0" smtClean="0"/>
            </a:br>
            <a:r>
              <a:rPr lang="pt-BR" dirty="0" smtClean="0"/>
              <a:t>eventos removidos:</a:t>
            </a:r>
            <a:endParaRPr lang="pt-BR" dirty="0"/>
          </a:p>
        </p:txBody>
      </p:sp>
      <p:sp>
        <p:nvSpPr>
          <p:cNvPr id="3" name="Retângulo 2"/>
          <p:cNvSpPr/>
          <p:nvPr/>
        </p:nvSpPr>
        <p:spPr>
          <a:xfrm>
            <a:off x="539552" y="1916832"/>
            <a:ext cx="7776864" cy="4524315"/>
          </a:xfrm>
          <a:prstGeom prst="rect">
            <a:avLst/>
          </a:prstGeom>
        </p:spPr>
        <p:txBody>
          <a:bodyPr wrap="square">
            <a:spAutoFit/>
          </a:bodyPr>
          <a:lstStyle/>
          <a:p>
            <a:pPr marL="285750" indent="-285750" algn="just" fontAlgn="base">
              <a:buFont typeface="Wingdings" pitchFamily="2" charset="2"/>
              <a:buChar char="ü"/>
            </a:pPr>
            <a:r>
              <a:rPr lang="pt-BR" dirty="0" smtClean="0"/>
              <a:t>S-1030 – Tabela de Cargos/Empregos Públicos;</a:t>
            </a:r>
          </a:p>
          <a:p>
            <a:pPr marL="285750" indent="-285750" algn="just" fontAlgn="base">
              <a:buFont typeface="Wingdings" pitchFamily="2" charset="2"/>
              <a:buChar char="ü"/>
            </a:pPr>
            <a:r>
              <a:rPr lang="pt-BR" dirty="0" smtClean="0"/>
              <a:t>S-1035 – Tabela de Carreiras Públicas;</a:t>
            </a:r>
          </a:p>
          <a:p>
            <a:pPr marL="285750" indent="-285750" algn="just" fontAlgn="base">
              <a:buFont typeface="Wingdings" pitchFamily="2" charset="2"/>
              <a:buChar char="ü"/>
            </a:pPr>
            <a:r>
              <a:rPr lang="pt-BR" dirty="0" smtClean="0"/>
              <a:t>S-1040 – Tabela de Funções/Cargos em Comissão;</a:t>
            </a:r>
          </a:p>
          <a:p>
            <a:pPr marL="285750" indent="-285750" algn="just" fontAlgn="base">
              <a:buFont typeface="Wingdings" pitchFamily="2" charset="2"/>
              <a:buChar char="ü"/>
            </a:pPr>
            <a:r>
              <a:rPr lang="pt-BR" dirty="0" smtClean="0"/>
              <a:t>S-1050 – Tabela de Horários/Turnos de Trabalho;</a:t>
            </a:r>
          </a:p>
          <a:p>
            <a:pPr marL="285750" indent="-285750" algn="just" fontAlgn="base">
              <a:buFont typeface="Wingdings" pitchFamily="2" charset="2"/>
              <a:buChar char="ü"/>
            </a:pPr>
            <a:r>
              <a:rPr lang="pt-BR" dirty="0" smtClean="0"/>
              <a:t>S-1060 – Tabela de Ambientes de Trabalho;</a:t>
            </a:r>
          </a:p>
          <a:p>
            <a:pPr marL="285750" indent="-285750" algn="just" fontAlgn="base">
              <a:buFont typeface="Wingdings" pitchFamily="2" charset="2"/>
              <a:buChar char="ü"/>
            </a:pPr>
            <a:r>
              <a:rPr lang="pt-BR" dirty="0" smtClean="0"/>
              <a:t>S-1080 – Tabela de Operadores Portuários;</a:t>
            </a:r>
          </a:p>
          <a:p>
            <a:pPr marL="285750" indent="-285750" algn="just" fontAlgn="base">
              <a:buFont typeface="Wingdings" pitchFamily="2" charset="2"/>
              <a:buChar char="ü"/>
            </a:pPr>
            <a:r>
              <a:rPr lang="pt-BR" dirty="0" smtClean="0"/>
              <a:t>S-1250 – Aquisição de Produção Rural;</a:t>
            </a:r>
          </a:p>
          <a:p>
            <a:pPr marL="285750" indent="-285750" algn="just" fontAlgn="base">
              <a:buFont typeface="Wingdings" pitchFamily="2" charset="2"/>
              <a:buChar char="ü"/>
            </a:pPr>
            <a:r>
              <a:rPr lang="pt-BR" dirty="0" smtClean="0"/>
              <a:t>S-1295 – Solicitação de Totalização para Pagamento em Contingência;</a:t>
            </a:r>
          </a:p>
          <a:p>
            <a:pPr marL="285750" indent="-285750" algn="just" fontAlgn="base">
              <a:buFont typeface="Wingdings" pitchFamily="2" charset="2"/>
              <a:buChar char="ü"/>
            </a:pPr>
            <a:r>
              <a:rPr lang="pt-BR" dirty="0" smtClean="0"/>
              <a:t>S-1300 – Contribuição Sindical Patronal;</a:t>
            </a:r>
          </a:p>
          <a:p>
            <a:pPr marL="285750" indent="-285750" algn="just" fontAlgn="base">
              <a:buFont typeface="Wingdings" pitchFamily="2" charset="2"/>
              <a:buChar char="ü"/>
            </a:pPr>
            <a:r>
              <a:rPr lang="pt-BR" dirty="0" smtClean="0"/>
              <a:t>S-2221 – Exame Toxicológico do Motorista Profissional;</a:t>
            </a:r>
          </a:p>
          <a:p>
            <a:pPr marL="285750" indent="-285750" algn="just" fontAlgn="base">
              <a:buFont typeface="Wingdings" pitchFamily="2" charset="2"/>
              <a:buChar char="ü"/>
            </a:pPr>
            <a:r>
              <a:rPr lang="pt-BR" dirty="0" smtClean="0"/>
              <a:t>S-2245 – Treinamentos, Capacitações, Exercícios Simulados e Outras Anotações;</a:t>
            </a:r>
          </a:p>
          <a:p>
            <a:pPr marL="285750" indent="-285750" algn="just" fontAlgn="base">
              <a:buFont typeface="Wingdings" pitchFamily="2" charset="2"/>
              <a:buChar char="ü"/>
            </a:pPr>
            <a:r>
              <a:rPr lang="pt-BR" dirty="0" smtClean="0"/>
              <a:t>S-2250 – Aviso Prévio;</a:t>
            </a:r>
          </a:p>
          <a:p>
            <a:pPr marL="285750" indent="-285750" algn="just" fontAlgn="base">
              <a:buFont typeface="Wingdings" pitchFamily="2" charset="2"/>
              <a:buChar char="ü"/>
            </a:pPr>
            <a:r>
              <a:rPr lang="pt-BR" dirty="0" smtClean="0"/>
              <a:t>S-2260 – Convocação para Trabalho Intermitente.</a:t>
            </a:r>
          </a:p>
          <a:p>
            <a:pPr marL="285750" indent="-285750" algn="just" fontAlgn="base">
              <a:buFont typeface="Wingdings" pitchFamily="2" charset="2"/>
              <a:buChar char="ü"/>
            </a:pPr>
            <a:endParaRPr lang="pt-BR" dirty="0"/>
          </a:p>
        </p:txBody>
      </p:sp>
    </p:spTree>
    <p:extLst>
      <p:ext uri="{BB962C8B-B14F-4D97-AF65-F5344CB8AC3E}">
        <p14:creationId xmlns:p14="http://schemas.microsoft.com/office/powerpoint/2010/main" val="35415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Simplificação do </a:t>
            </a:r>
            <a:r>
              <a:rPr lang="pt-BR" dirty="0" err="1"/>
              <a:t>eSocial</a:t>
            </a:r>
            <a:r>
              <a:rPr lang="pt-BR" dirty="0"/>
              <a:t> </a:t>
            </a:r>
            <a:r>
              <a:rPr lang="pt-BR" dirty="0" smtClean="0"/>
              <a:t/>
            </a:r>
            <a:br>
              <a:rPr lang="pt-BR" dirty="0" smtClean="0"/>
            </a:br>
            <a:r>
              <a:rPr lang="pt-BR" dirty="0" smtClean="0"/>
              <a:t>eventos incluídos:</a:t>
            </a:r>
            <a:endParaRPr lang="pt-BR" dirty="0"/>
          </a:p>
        </p:txBody>
      </p:sp>
      <p:sp>
        <p:nvSpPr>
          <p:cNvPr id="3" name="Retângulo 2"/>
          <p:cNvSpPr/>
          <p:nvPr/>
        </p:nvSpPr>
        <p:spPr>
          <a:xfrm>
            <a:off x="683568" y="2612511"/>
            <a:ext cx="7920880" cy="2523768"/>
          </a:xfrm>
          <a:prstGeom prst="rect">
            <a:avLst/>
          </a:prstGeom>
        </p:spPr>
        <p:txBody>
          <a:bodyPr wrap="square">
            <a:spAutoFit/>
          </a:bodyPr>
          <a:lstStyle/>
          <a:p>
            <a:pPr marL="285750" indent="-285750" fontAlgn="base">
              <a:buFont typeface="Wingdings" pitchFamily="2" charset="2"/>
              <a:buChar char="ü"/>
            </a:pPr>
            <a:r>
              <a:rPr lang="pt-BR" sz="2000" dirty="0"/>
              <a:t>S-2231 – Cessão/Exercício em Outro </a:t>
            </a:r>
            <a:r>
              <a:rPr lang="pt-BR" sz="2000" dirty="0" smtClean="0"/>
              <a:t>Órgão;</a:t>
            </a:r>
          </a:p>
          <a:p>
            <a:pPr marL="285750" indent="-285750" fontAlgn="base">
              <a:buFont typeface="Wingdings" pitchFamily="2" charset="2"/>
              <a:buChar char="ü"/>
            </a:pPr>
            <a:r>
              <a:rPr lang="pt-BR" sz="2000" dirty="0" smtClean="0"/>
              <a:t>S-2405 </a:t>
            </a:r>
            <a:r>
              <a:rPr lang="pt-BR" sz="2000" dirty="0"/>
              <a:t>– Cadastro de Beneficiário – Entes Públicos – </a:t>
            </a:r>
            <a:r>
              <a:rPr lang="pt-BR" sz="2000" dirty="0" smtClean="0"/>
              <a:t>Alteração;</a:t>
            </a:r>
          </a:p>
          <a:p>
            <a:pPr marL="285750" indent="-285750" fontAlgn="base">
              <a:buFont typeface="Wingdings" pitchFamily="2" charset="2"/>
              <a:buChar char="ü"/>
            </a:pPr>
            <a:r>
              <a:rPr lang="pt-BR" sz="2000" dirty="0" smtClean="0"/>
              <a:t>S-2410 </a:t>
            </a:r>
            <a:r>
              <a:rPr lang="pt-BR" sz="2000" dirty="0"/>
              <a:t>– Cadastro de Benefício – Entes Públicos – </a:t>
            </a:r>
            <a:r>
              <a:rPr lang="pt-BR" sz="2000" dirty="0" smtClean="0"/>
              <a:t>Início;</a:t>
            </a:r>
          </a:p>
          <a:p>
            <a:pPr marL="285750" indent="-285750" fontAlgn="base">
              <a:buFont typeface="Wingdings" pitchFamily="2" charset="2"/>
              <a:buChar char="ü"/>
            </a:pPr>
            <a:r>
              <a:rPr lang="pt-BR" sz="2000" dirty="0" smtClean="0"/>
              <a:t>S-2416 </a:t>
            </a:r>
            <a:r>
              <a:rPr lang="pt-BR" sz="2000" dirty="0"/>
              <a:t>– Cadastro de Benefício – Entes Públicos – </a:t>
            </a:r>
            <a:r>
              <a:rPr lang="pt-BR" sz="2000" dirty="0" smtClean="0"/>
              <a:t>Alteração;</a:t>
            </a:r>
          </a:p>
          <a:p>
            <a:pPr marL="285750" indent="-285750" fontAlgn="base">
              <a:buFont typeface="Wingdings" pitchFamily="2" charset="2"/>
              <a:buChar char="ü"/>
            </a:pPr>
            <a:r>
              <a:rPr lang="pt-BR" sz="2000" dirty="0" smtClean="0"/>
              <a:t>S-2418 </a:t>
            </a:r>
            <a:r>
              <a:rPr lang="pt-BR" sz="2000" dirty="0"/>
              <a:t>– Reativação de Benefício – Entes </a:t>
            </a:r>
            <a:r>
              <a:rPr lang="pt-BR" sz="2000" dirty="0" smtClean="0"/>
              <a:t>Públicos;</a:t>
            </a:r>
          </a:p>
          <a:p>
            <a:pPr marL="285750" indent="-285750" fontAlgn="base">
              <a:buFont typeface="Wingdings" pitchFamily="2" charset="2"/>
              <a:buChar char="ü"/>
            </a:pPr>
            <a:r>
              <a:rPr lang="pt-BR" sz="2000" dirty="0" smtClean="0"/>
              <a:t>S-2420 </a:t>
            </a:r>
            <a:r>
              <a:rPr lang="pt-BR" sz="2000" dirty="0"/>
              <a:t>– Cadastro de Benefício – Entes Públicos – Término.</a:t>
            </a:r>
          </a:p>
          <a:p>
            <a:pPr algn="just" fontAlgn="base"/>
            <a:endParaRPr lang="pt-BR" dirty="0"/>
          </a:p>
        </p:txBody>
      </p:sp>
    </p:spTree>
    <p:extLst>
      <p:ext uri="{BB962C8B-B14F-4D97-AF65-F5344CB8AC3E}">
        <p14:creationId xmlns:p14="http://schemas.microsoft.com/office/powerpoint/2010/main" val="95758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pt-BR" sz="60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ESOCIAL?</a:t>
            </a:r>
            <a:endParaRPr lang="pt-BR" sz="60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CaixaDeTexto 18"/>
          <p:cNvSpPr txBox="1"/>
          <p:nvPr/>
        </p:nvSpPr>
        <p:spPr>
          <a:xfrm>
            <a:off x="683568" y="2204864"/>
            <a:ext cx="7632848" cy="2862322"/>
          </a:xfrm>
          <a:prstGeom prst="rect">
            <a:avLst/>
          </a:prstGeom>
          <a:noFill/>
        </p:spPr>
        <p:txBody>
          <a:bodyPr wrap="square" rtlCol="0">
            <a:spAutoFit/>
          </a:bodyPr>
          <a:lstStyle/>
          <a:p>
            <a:pPr algn="just"/>
            <a:r>
              <a:rPr lang="pt-BR" sz="2000" dirty="0"/>
              <a:t>O </a:t>
            </a:r>
            <a:r>
              <a:rPr lang="pt-BR" sz="2000" dirty="0" err="1"/>
              <a:t>eSocial</a:t>
            </a:r>
            <a:r>
              <a:rPr lang="pt-BR" sz="2000" dirty="0"/>
              <a:t> é um projeto do governo federal, instituído pelo Decreto nº 8.373, de 11 de dezembro de 2014, que tem por objetivo desenvolver um sistema de coleta de informações trabalhistas, previdenciárias e tributárias, armazenando-as em um Ambiente Nacional Virtual, a fim de possibilitar aos órgãos participantes do projeto, na medida da pertinência temática de cada um, a utilização de tais informações para fins trabalhistas, previdenciários, fiscais e para a apuração de tributos e da contribuição para o FGTS. </a:t>
            </a:r>
          </a:p>
        </p:txBody>
      </p:sp>
      <p:sp>
        <p:nvSpPr>
          <p:cNvPr id="20" name="Retângulo 19"/>
          <p:cNvSpPr/>
          <p:nvPr/>
        </p:nvSpPr>
        <p:spPr>
          <a:xfrm>
            <a:off x="1691680" y="5517232"/>
            <a:ext cx="5832648" cy="369332"/>
          </a:xfrm>
          <a:prstGeom prst="rect">
            <a:avLst/>
          </a:prstGeom>
        </p:spPr>
        <p:txBody>
          <a:bodyPr wrap="square">
            <a:spAutoFit/>
          </a:bodyPr>
          <a:lstStyle/>
          <a:p>
            <a:r>
              <a:rPr lang="pt-BR" b="1" dirty="0"/>
              <a:t>http://www.gov.br/esocial</a:t>
            </a:r>
            <a:endParaRPr lang="pt-BR" dirty="0"/>
          </a:p>
        </p:txBody>
      </p:sp>
    </p:spTree>
    <p:extLst>
      <p:ext uri="{BB962C8B-B14F-4D97-AF65-F5344CB8AC3E}">
        <p14:creationId xmlns:p14="http://schemas.microsoft.com/office/powerpoint/2010/main" val="737596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Qualificação </a:t>
            </a:r>
            <a:r>
              <a:rPr lang="pt-BR" b="1" dirty="0" smtClean="0"/>
              <a:t>CADASTRAL</a:t>
            </a:r>
            <a:endParaRPr lang="pt-BR" dirty="0"/>
          </a:p>
        </p:txBody>
      </p:sp>
      <p:sp>
        <p:nvSpPr>
          <p:cNvPr id="3" name="Retângulo 2"/>
          <p:cNvSpPr/>
          <p:nvPr/>
        </p:nvSpPr>
        <p:spPr>
          <a:xfrm>
            <a:off x="683568" y="2612511"/>
            <a:ext cx="7920880" cy="3447098"/>
          </a:xfrm>
          <a:prstGeom prst="rect">
            <a:avLst/>
          </a:prstGeom>
        </p:spPr>
        <p:txBody>
          <a:bodyPr wrap="square">
            <a:spAutoFit/>
          </a:bodyPr>
          <a:lstStyle/>
          <a:p>
            <a:pPr marL="342900" indent="-342900" algn="just">
              <a:buFont typeface="Arial" pitchFamily="34" charset="0"/>
              <a:buChar char="•"/>
            </a:pPr>
            <a:r>
              <a:rPr lang="pt-BR" sz="2000" dirty="0"/>
              <a:t>Os dependentes não necessitam ser </a:t>
            </a:r>
            <a:r>
              <a:rPr lang="pt-BR" sz="2000" dirty="0" smtClean="0"/>
              <a:t>qualificados.</a:t>
            </a:r>
          </a:p>
          <a:p>
            <a:pPr marL="342900" indent="-342900" algn="just">
              <a:buFont typeface="Arial" pitchFamily="34" charset="0"/>
              <a:buChar char="•"/>
            </a:pPr>
            <a:r>
              <a:rPr lang="pt-BR" sz="2000" dirty="0" smtClean="0"/>
              <a:t>Deverá </a:t>
            </a:r>
            <a:r>
              <a:rPr lang="pt-BR" sz="2000" dirty="0"/>
              <a:t>ser realizada para os servidores atuais que serão informados na carga </a:t>
            </a:r>
            <a:r>
              <a:rPr lang="pt-BR" sz="2000" dirty="0" smtClean="0"/>
              <a:t>inicial.</a:t>
            </a:r>
          </a:p>
          <a:p>
            <a:pPr marL="342900" indent="-342900" algn="just">
              <a:buFont typeface="Arial" pitchFamily="34" charset="0"/>
              <a:buChar char="•"/>
            </a:pPr>
            <a:r>
              <a:rPr lang="pt-BR" sz="2000" dirty="0" smtClean="0"/>
              <a:t>Os </a:t>
            </a:r>
            <a:r>
              <a:rPr lang="pt-BR" sz="2000" dirty="0"/>
              <a:t>que venham a receber alguma verba futura e que necessitam ser informados dentro do ambiente do </a:t>
            </a:r>
            <a:r>
              <a:rPr lang="pt-BR" sz="2000" dirty="0" err="1"/>
              <a:t>eSocial</a:t>
            </a:r>
            <a:r>
              <a:rPr lang="pt-BR" sz="2000" dirty="0"/>
              <a:t> deverão estar com os dados atualizados no cadastro do </a:t>
            </a:r>
            <a:r>
              <a:rPr lang="pt-BR" sz="2000" dirty="0" smtClean="0"/>
              <a:t>CPF.</a:t>
            </a:r>
          </a:p>
          <a:p>
            <a:pPr marL="342900" indent="-342900" algn="just">
              <a:buFont typeface="Arial" pitchFamily="34" charset="0"/>
              <a:buChar char="•"/>
            </a:pPr>
            <a:r>
              <a:rPr lang="pt-BR" sz="2000" dirty="0" smtClean="0"/>
              <a:t>Aposentados </a:t>
            </a:r>
            <a:r>
              <a:rPr lang="pt-BR" sz="2000" dirty="0"/>
              <a:t>e pensionistas que não possuam NIT/PIS/PASEP poderão utilizar o número padrão 13333333332.</a:t>
            </a:r>
          </a:p>
          <a:p>
            <a:pPr algn="just" fontAlgn="base"/>
            <a:endParaRPr lang="pt-BR" dirty="0"/>
          </a:p>
        </p:txBody>
      </p:sp>
    </p:spTree>
    <p:extLst>
      <p:ext uri="{BB962C8B-B14F-4D97-AF65-F5344CB8AC3E}">
        <p14:creationId xmlns:p14="http://schemas.microsoft.com/office/powerpoint/2010/main" val="3523117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Qualificação </a:t>
            </a:r>
            <a:r>
              <a:rPr lang="pt-BR" b="1" dirty="0" smtClean="0"/>
              <a:t>CADASTRAL e servidor sem </a:t>
            </a:r>
            <a:r>
              <a:rPr lang="pt-BR" b="1" dirty="0" err="1" smtClean="0"/>
              <a:t>pis</a:t>
            </a:r>
            <a:r>
              <a:rPr lang="pt-BR" b="1" dirty="0" smtClean="0"/>
              <a:t>.</a:t>
            </a:r>
            <a:endParaRPr lang="pt-BR" dirty="0"/>
          </a:p>
        </p:txBody>
      </p:sp>
      <p:sp>
        <p:nvSpPr>
          <p:cNvPr id="3" name="Retângulo 2"/>
          <p:cNvSpPr/>
          <p:nvPr/>
        </p:nvSpPr>
        <p:spPr>
          <a:xfrm>
            <a:off x="179512" y="1700808"/>
            <a:ext cx="8208912" cy="5047536"/>
          </a:xfrm>
          <a:prstGeom prst="rect">
            <a:avLst/>
          </a:prstGeom>
        </p:spPr>
        <p:txBody>
          <a:bodyPr wrap="square">
            <a:spAutoFit/>
          </a:bodyPr>
          <a:lstStyle/>
          <a:p>
            <a:pPr fontAlgn="base"/>
            <a:r>
              <a:rPr lang="pt-BR" sz="1600" dirty="0"/>
              <a:t>A Caixa Econômica Federal divulgou orientações aos empregadores para a declaração dos dados do trabalhador após o início da utilização da CTPS Digital, conforme abaixo.</a:t>
            </a:r>
          </a:p>
          <a:p>
            <a:pPr fontAlgn="base"/>
            <a:r>
              <a:rPr lang="pt-BR" sz="1600" dirty="0"/>
              <a:t>Considerando que desde o dia 24/09/2019, para os novos trabalhadores, são geradas somente as CTPS DIGITAIS, cuja numeração corresponde ao CPF do trabalhador, a CAIXA orienta que:</a:t>
            </a:r>
          </a:p>
          <a:p>
            <a:pPr fontAlgn="base"/>
            <a:r>
              <a:rPr lang="pt-BR" sz="1600" b="1" dirty="0"/>
              <a:t>- nos serviços do FGTS e no Cadastro NIS no Conectividade Social: para preenchimento dos campos Número e Série da CTPS, seja utilizado o número do CPF. Para o campo NÚMERO DA CARTEIRA utilizar os primeiros 7 dígitos do CPF e para o campo SÉRIE, os 4 dígitos restantes.</a:t>
            </a:r>
          </a:p>
          <a:p>
            <a:pPr fontAlgn="base"/>
            <a:r>
              <a:rPr lang="pt-BR" sz="1600" b="1" dirty="0"/>
              <a:t>- no SEFIP e GRRF, para preenchimento dos campos Número e Série da CTPS, seja utilizado o número do CPF. Para o campo NÚMERO DA CARTEIRA utilizar os primeiros 7 dígitos do CPF e para o campo SÉRIE, os 4 dígitos restantes.</a:t>
            </a:r>
          </a:p>
          <a:p>
            <a:pPr fontAlgn="base"/>
            <a:r>
              <a:rPr lang="pt-BR" sz="1600" dirty="0"/>
              <a:t>Sempre que houver necessidade de preenchimento de UF de emissão da CTPS, informar a Unidade da Federação do trabalhador ou da empresa.</a:t>
            </a:r>
          </a:p>
          <a:p>
            <a:pPr fontAlgn="base"/>
            <a:r>
              <a:rPr lang="pt-BR" sz="1600" dirty="0"/>
              <a:t>Para o campo DATA DE EMISSÃO DA CTPS, utilizar a data do dia de atendimento.</a:t>
            </a:r>
          </a:p>
          <a:p>
            <a:pPr fontAlgn="base"/>
            <a:r>
              <a:rPr lang="pt-BR" sz="1600" dirty="0"/>
              <a:t>Para os trabalhadores que possuem a CTPS física, os campos acima indicados são preenchidos normalmente com os dados da Carteira física do trabalhador.</a:t>
            </a:r>
          </a:p>
          <a:p>
            <a:pPr algn="just" fontAlgn="base"/>
            <a:endParaRPr lang="pt-BR" dirty="0"/>
          </a:p>
        </p:txBody>
      </p:sp>
    </p:spTree>
    <p:extLst>
      <p:ext uri="{BB962C8B-B14F-4D97-AF65-F5344CB8AC3E}">
        <p14:creationId xmlns:p14="http://schemas.microsoft.com/office/powerpoint/2010/main" val="52807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Qualificação </a:t>
            </a:r>
            <a:r>
              <a:rPr lang="pt-BR" b="1" dirty="0" smtClean="0"/>
              <a:t>CADASTRAL e servidor sem </a:t>
            </a:r>
            <a:r>
              <a:rPr lang="pt-BR" b="1" dirty="0" err="1" smtClean="0"/>
              <a:t>pis</a:t>
            </a:r>
            <a:r>
              <a:rPr lang="pt-BR" b="1" dirty="0" smtClean="0"/>
              <a:t>.</a:t>
            </a:r>
            <a:endParaRPr lang="pt-BR" dirty="0"/>
          </a:p>
        </p:txBody>
      </p:sp>
      <p:sp>
        <p:nvSpPr>
          <p:cNvPr id="3" name="Retângulo 2"/>
          <p:cNvSpPr/>
          <p:nvPr/>
        </p:nvSpPr>
        <p:spPr>
          <a:xfrm>
            <a:off x="179512" y="1700808"/>
            <a:ext cx="8208912" cy="5047536"/>
          </a:xfrm>
          <a:prstGeom prst="rect">
            <a:avLst/>
          </a:prstGeom>
        </p:spPr>
        <p:txBody>
          <a:bodyPr wrap="square">
            <a:spAutoFit/>
          </a:bodyPr>
          <a:lstStyle/>
          <a:p>
            <a:pPr fontAlgn="base"/>
            <a:r>
              <a:rPr lang="pt-BR" sz="1600" dirty="0"/>
              <a:t>A Caixa Econômica Federal divulgou orientações aos empregadores para a declaração dos dados do trabalhador após o início da utilização da CTPS Digital, conforme abaixo.</a:t>
            </a:r>
          </a:p>
          <a:p>
            <a:pPr fontAlgn="base"/>
            <a:r>
              <a:rPr lang="pt-BR" sz="1600" dirty="0"/>
              <a:t>Considerando que desde o dia 24/09/2019, para os novos trabalhadores, são geradas somente as CTPS DIGITAIS, cuja numeração corresponde ao CPF do trabalhador, a CAIXA orienta que:</a:t>
            </a:r>
          </a:p>
          <a:p>
            <a:pPr fontAlgn="base"/>
            <a:r>
              <a:rPr lang="pt-BR" sz="1600" b="1" dirty="0"/>
              <a:t>- nos serviços do FGTS e no Cadastro NIS no Conectividade Social: para preenchimento dos campos Número e Série da CTPS, seja utilizado o número do CPF. Para o campo NÚMERO DA CARTEIRA utilizar os primeiros 7 dígitos do CPF e para o campo SÉRIE, os 4 dígitos restantes.</a:t>
            </a:r>
          </a:p>
          <a:p>
            <a:pPr fontAlgn="base"/>
            <a:r>
              <a:rPr lang="pt-BR" sz="1600" b="1" dirty="0"/>
              <a:t>- no SEFIP e GRRF, para preenchimento dos campos Número e Série da CTPS, seja utilizado o número do CPF. Para o campo NÚMERO DA CARTEIRA utilizar os primeiros 7 dígitos do CPF e para o campo SÉRIE, os 4 dígitos restantes.</a:t>
            </a:r>
          </a:p>
          <a:p>
            <a:pPr fontAlgn="base"/>
            <a:r>
              <a:rPr lang="pt-BR" sz="1600" dirty="0"/>
              <a:t>Sempre que houver necessidade de preenchimento de UF de emissão da CTPS, informar a Unidade da Federação do trabalhador ou da empresa.</a:t>
            </a:r>
          </a:p>
          <a:p>
            <a:pPr fontAlgn="base"/>
            <a:r>
              <a:rPr lang="pt-BR" sz="1600" dirty="0"/>
              <a:t>Para o campo DATA DE EMISSÃO DA CTPS, utilizar a data do dia de atendimento.</a:t>
            </a:r>
          </a:p>
          <a:p>
            <a:pPr fontAlgn="base"/>
            <a:r>
              <a:rPr lang="pt-BR" sz="1600" dirty="0"/>
              <a:t>Para os trabalhadores que possuem a CTPS física, os campos acima indicados são preenchidos normalmente com os dados da Carteira física do trabalhador.</a:t>
            </a:r>
          </a:p>
          <a:p>
            <a:pPr algn="just" fontAlgn="base"/>
            <a:endParaRPr lang="pt-BR" dirty="0"/>
          </a:p>
        </p:txBody>
      </p:sp>
    </p:spTree>
    <p:extLst>
      <p:ext uri="{BB962C8B-B14F-4D97-AF65-F5344CB8AC3E}">
        <p14:creationId xmlns:p14="http://schemas.microsoft.com/office/powerpoint/2010/main" val="2498071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dirty="0" smtClean="0"/>
              <a:t>Ordem a ser ajustado: </a:t>
            </a:r>
            <a:endParaRPr lang="pt-BR" dirty="0"/>
          </a:p>
        </p:txBody>
      </p:sp>
      <p:sp>
        <p:nvSpPr>
          <p:cNvPr id="2" name="Título 1"/>
          <p:cNvSpPr>
            <a:spLocks noGrp="1"/>
          </p:cNvSpPr>
          <p:nvPr>
            <p:ph type="ctrTitle"/>
          </p:nvPr>
        </p:nvSpPr>
        <p:spPr/>
        <p:txBody>
          <a:bodyPr>
            <a:normAutofit fontScale="90000"/>
          </a:bodyPr>
          <a:lstStyle/>
          <a:p>
            <a:r>
              <a:rPr lang="pt-BR" b="1" dirty="0" smtClean="0"/>
              <a:t>O que precisa ajustar?</a:t>
            </a:r>
            <a:endParaRPr lang="pt-BR" dirty="0"/>
          </a:p>
        </p:txBody>
      </p:sp>
    </p:spTree>
    <p:extLst>
      <p:ext uri="{BB962C8B-B14F-4D97-AF65-F5344CB8AC3E}">
        <p14:creationId xmlns:p14="http://schemas.microsoft.com/office/powerpoint/2010/main" val="268301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No primeiro envio o que precisa ser ajustado. </a:t>
            </a:r>
            <a:endParaRPr lang="pt-BR" dirty="0"/>
          </a:p>
        </p:txBody>
      </p:sp>
      <p:pic>
        <p:nvPicPr>
          <p:cNvPr id="20482"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5094" y="2024844"/>
            <a:ext cx="8064896" cy="96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590" y="1916832"/>
            <a:ext cx="1710866" cy="118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Grp="1" noChangeAspect="1" noChangeArrowheads="1"/>
          </p:cNvPicPr>
          <p:nvPr>
            <p:ph idx="1"/>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95536" y="3482905"/>
            <a:ext cx="8229600"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432175"/>
            <a:ext cx="13335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432175"/>
            <a:ext cx="13335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417929"/>
            <a:ext cx="13335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4747" y="3417929"/>
            <a:ext cx="13335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289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a:bodyPr>
          <a:lstStyle/>
          <a:p>
            <a:pPr algn="just"/>
            <a:r>
              <a:rPr lang="pt-BR" sz="2800" b="1" dirty="0"/>
              <a:t>Conceito: </a:t>
            </a:r>
            <a:r>
              <a:rPr lang="pt-BR" sz="2800" dirty="0"/>
              <a:t>evento onde são fornecidas pelo declarante as informações cadastrais e outros dados necessários ao preenchimento e validação dos demais eventos do </a:t>
            </a:r>
            <a:r>
              <a:rPr lang="pt-BR" sz="2800" dirty="0" err="1"/>
              <a:t>eSocial</a:t>
            </a:r>
            <a:r>
              <a:rPr lang="pt-BR" sz="2800" dirty="0"/>
              <a:t>, inclusive para apuração das contribuições previdenciárias devidas ao RGPS e para depósito do FGTS. Esse é o primeiro evento que deve ser transmitido pelo declarante. Não pode ser enviado qualquer outro evento antes desse. </a:t>
            </a:r>
            <a:endParaRPr lang="pt-BR" sz="2800" dirty="0"/>
          </a:p>
        </p:txBody>
      </p:sp>
    </p:spTree>
    <p:extLst>
      <p:ext uri="{BB962C8B-B14F-4D97-AF65-F5344CB8AC3E}">
        <p14:creationId xmlns:p14="http://schemas.microsoft.com/office/powerpoint/2010/main" val="355428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fontScale="85000" lnSpcReduction="10000"/>
          </a:bodyPr>
          <a:lstStyle/>
          <a:p>
            <a:r>
              <a:rPr lang="pt-BR" dirty="0"/>
              <a:t>Aba </a:t>
            </a:r>
            <a:r>
              <a:rPr lang="pt-BR" b="1" dirty="0" smtClean="0"/>
              <a:t>Entidade e verifique:</a:t>
            </a:r>
          </a:p>
          <a:p>
            <a:endParaRPr lang="pt-BR" b="1" dirty="0"/>
          </a:p>
          <a:p>
            <a:r>
              <a:rPr lang="pt-BR" b="1" dirty="0"/>
              <a:t>Pessoa contato </a:t>
            </a:r>
            <a:r>
              <a:rPr lang="pt-BR" b="1" dirty="0" err="1"/>
              <a:t>eSocial</a:t>
            </a:r>
            <a:r>
              <a:rPr lang="pt-BR" b="1" dirty="0"/>
              <a:t> </a:t>
            </a:r>
            <a:r>
              <a:rPr lang="pt-BR" dirty="0"/>
              <a:t>- Este campo se refere ao código do "Cadastro de Pessoas" </a:t>
            </a:r>
            <a:r>
              <a:rPr lang="pt-BR" dirty="0" smtClean="0"/>
              <a:t>da pessoa </a:t>
            </a:r>
            <a:r>
              <a:rPr lang="pt-BR" dirty="0"/>
              <a:t>que é responsável pelas informações para o </a:t>
            </a:r>
            <a:r>
              <a:rPr lang="pt-BR" dirty="0" err="1"/>
              <a:t>eSocial</a:t>
            </a:r>
            <a:r>
              <a:rPr lang="pt-BR" dirty="0" smtClean="0"/>
              <a:t>.</a:t>
            </a:r>
          </a:p>
          <a:p>
            <a:r>
              <a:rPr lang="pt-BR" b="1" dirty="0"/>
              <a:t>Entidade possui RPPS </a:t>
            </a:r>
            <a:r>
              <a:rPr lang="pt-BR" dirty="0"/>
              <a:t>- Este campo deverá ser informado se a entidade possui </a:t>
            </a:r>
            <a:r>
              <a:rPr lang="pt-BR" dirty="0" smtClean="0"/>
              <a:t>Regime Próprio </a:t>
            </a:r>
            <a:r>
              <a:rPr lang="pt-BR" dirty="0"/>
              <a:t>de Previdência Social - RPPS. As opções disponíveis são: "S - Sim" ou "N – Não</a:t>
            </a:r>
            <a:r>
              <a:rPr lang="pt-BR" dirty="0" smtClean="0"/>
              <a:t>".</a:t>
            </a:r>
          </a:p>
          <a:p>
            <a:r>
              <a:rPr lang="pt-BR" b="1" dirty="0"/>
              <a:t>Tipo </a:t>
            </a:r>
            <a:r>
              <a:rPr lang="pt-BR" b="1" dirty="0" smtClean="0"/>
              <a:t>Entidade - </a:t>
            </a:r>
            <a:r>
              <a:rPr lang="pt-BR" dirty="0"/>
              <a:t> </a:t>
            </a:r>
            <a:r>
              <a:rPr lang="pt-BR" dirty="0" smtClean="0"/>
              <a:t>O </a:t>
            </a:r>
            <a:r>
              <a:rPr lang="pt-BR" dirty="0"/>
              <a:t>campo {</a:t>
            </a:r>
            <a:r>
              <a:rPr lang="pt-BR" dirty="0" err="1"/>
              <a:t>cnpjEFR</a:t>
            </a:r>
            <a:r>
              <a:rPr lang="pt-BR" dirty="0"/>
              <a:t>}, referente ao EFR deve ser preenchido com o número do CNPJ da União, Estado, Distrito Federal ou Município ao qual se vincula o órgão declarante. Esse campo é de preenchimento obrigatório para declarantes com natureza da administração pública. </a:t>
            </a:r>
          </a:p>
          <a:p>
            <a:endParaRPr lang="pt-BR" dirty="0"/>
          </a:p>
          <a:p>
            <a:endParaRPr lang="pt-BR" dirty="0"/>
          </a:p>
        </p:txBody>
      </p:sp>
    </p:spTree>
    <p:extLst>
      <p:ext uri="{BB962C8B-B14F-4D97-AF65-F5344CB8AC3E}">
        <p14:creationId xmlns:p14="http://schemas.microsoft.com/office/powerpoint/2010/main" val="355701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a:bodyPr>
          <a:lstStyle/>
          <a:p>
            <a:r>
              <a:rPr lang="pt-BR" dirty="0"/>
              <a:t>Aba </a:t>
            </a:r>
            <a:r>
              <a:rPr lang="pt-BR" b="1" dirty="0" smtClean="0"/>
              <a:t>Entidade e verifique:</a:t>
            </a:r>
          </a:p>
          <a:p>
            <a:endParaRPr lang="pt-BR" dirty="0"/>
          </a:p>
          <a:p>
            <a:r>
              <a:rPr lang="pt-BR" b="1" dirty="0"/>
              <a:t>Ente Federativo Responsável: </a:t>
            </a:r>
            <a:r>
              <a:rPr lang="pt-BR" dirty="0"/>
              <a:t>Esta opção será informada para entidades que são </a:t>
            </a:r>
            <a:r>
              <a:rPr lang="pt-BR" dirty="0" smtClean="0"/>
              <a:t>Ente Federativo </a:t>
            </a:r>
            <a:r>
              <a:rPr lang="pt-BR" dirty="0"/>
              <a:t>Responsável. Exemplo: Prefeituras</a:t>
            </a:r>
            <a:r>
              <a:rPr lang="pt-BR" dirty="0" smtClean="0"/>
              <a:t>.</a:t>
            </a:r>
          </a:p>
          <a:p>
            <a:r>
              <a:rPr lang="pt-BR" b="1" dirty="0"/>
              <a:t>Unidade Gestora de Orçamento: </a:t>
            </a:r>
            <a:r>
              <a:rPr lang="pt-BR" dirty="0"/>
              <a:t>Esta opção será informada para entidades que </a:t>
            </a:r>
            <a:r>
              <a:rPr lang="pt-BR" dirty="0" smtClean="0"/>
              <a:t>são Unidade </a:t>
            </a:r>
            <a:r>
              <a:rPr lang="pt-BR" dirty="0"/>
              <a:t>Gestora de Orçamento. Exemplo: Câmaras e Fundações.</a:t>
            </a:r>
            <a:endParaRPr lang="pt-BR" dirty="0"/>
          </a:p>
        </p:txBody>
      </p:sp>
    </p:spTree>
    <p:extLst>
      <p:ext uri="{BB962C8B-B14F-4D97-AF65-F5344CB8AC3E}">
        <p14:creationId xmlns:p14="http://schemas.microsoft.com/office/powerpoint/2010/main" val="2973736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a:bodyPr>
          <a:lstStyle/>
          <a:p>
            <a:r>
              <a:rPr lang="pt-BR" dirty="0"/>
              <a:t>Aba </a:t>
            </a:r>
            <a:r>
              <a:rPr lang="pt-BR" b="1" dirty="0" smtClean="0"/>
              <a:t>Entidade e verifique:</a:t>
            </a:r>
          </a:p>
          <a:p>
            <a:endParaRPr lang="pt-BR" dirty="0" smtClean="0"/>
          </a:p>
          <a:p>
            <a:endParaRPr lang="pt-BR" dirty="0"/>
          </a:p>
          <a:p>
            <a:r>
              <a:rPr lang="pt-BR" dirty="0"/>
              <a:t>O </a:t>
            </a:r>
            <a:r>
              <a:rPr lang="pt-BR" dirty="0" err="1"/>
              <a:t>eSocial</a:t>
            </a:r>
            <a:r>
              <a:rPr lang="pt-BR" dirty="0"/>
              <a:t> permite que as informações dos órgãos públicos vinculados a um mesmo Ente Federativo sejam </a:t>
            </a:r>
            <a:r>
              <a:rPr lang="pt-BR" dirty="0" err="1"/>
              <a:t>transmidas</a:t>
            </a:r>
            <a:r>
              <a:rPr lang="pt-BR" dirty="0"/>
              <a:t> com S-1000 próprio ou como estabelecimento (S-1005) vinculado a outro S-1000, conforme exemplos adiante: </a:t>
            </a:r>
            <a:endParaRPr lang="pt-BR" dirty="0" smtClean="0"/>
          </a:p>
          <a:p>
            <a:endParaRPr lang="pt-BR" dirty="0"/>
          </a:p>
          <a:p>
            <a:r>
              <a:rPr lang="pt-BR" dirty="0" smtClean="0"/>
              <a:t>Exemplo:</a:t>
            </a:r>
          </a:p>
          <a:p>
            <a:endParaRPr lang="pt-BR" dirty="0"/>
          </a:p>
          <a:p>
            <a:endParaRPr lang="pt-BR" dirty="0"/>
          </a:p>
          <a:p>
            <a:endParaRPr lang="pt-BR" dirty="0"/>
          </a:p>
        </p:txBody>
      </p:sp>
    </p:spTree>
    <p:extLst>
      <p:ext uri="{BB962C8B-B14F-4D97-AF65-F5344CB8AC3E}">
        <p14:creationId xmlns:p14="http://schemas.microsoft.com/office/powerpoint/2010/main" val="165207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a:bodyPr>
          <a:lstStyle/>
          <a:p>
            <a:r>
              <a:rPr lang="pt-BR" dirty="0"/>
              <a:t>Aba </a:t>
            </a:r>
            <a:r>
              <a:rPr lang="pt-BR" b="1" dirty="0" smtClean="0"/>
              <a:t>Entidade e verifique:</a:t>
            </a:r>
          </a:p>
          <a:p>
            <a:endParaRPr lang="pt-BR" dirty="0" smtClean="0"/>
          </a:p>
          <a:p>
            <a:endParaRPr lang="pt-BR" dirty="0"/>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270388992"/>
              </p:ext>
            </p:extLst>
          </p:nvPr>
        </p:nvGraphicFramePr>
        <p:xfrm>
          <a:off x="971600" y="2636912"/>
          <a:ext cx="7128792" cy="3383280"/>
        </p:xfrm>
        <a:graphic>
          <a:graphicData uri="http://schemas.openxmlformats.org/drawingml/2006/table">
            <a:tbl>
              <a:tblPr firstRow="1" bandRow="1">
                <a:tableStyleId>{5C22544A-7EE6-4342-B048-85BDC9FD1C3A}</a:tableStyleId>
              </a:tblPr>
              <a:tblGrid>
                <a:gridCol w="2376264"/>
                <a:gridCol w="2376264"/>
                <a:gridCol w="2376264"/>
              </a:tblGrid>
              <a:tr h="370840">
                <a:tc>
                  <a:txBody>
                    <a:bodyPr/>
                    <a:lstStyle/>
                    <a:p>
                      <a:r>
                        <a:rPr lang="pt-BR" dirty="0" smtClean="0"/>
                        <a:t>CNPJ</a:t>
                      </a:r>
                      <a:endParaRPr lang="pt-BR" dirty="0"/>
                    </a:p>
                  </a:txBody>
                  <a:tcPr/>
                </a:tc>
                <a:tc>
                  <a:txBody>
                    <a:bodyPr/>
                    <a:lstStyle/>
                    <a:p>
                      <a:r>
                        <a:rPr lang="pt-BR" dirty="0" smtClean="0"/>
                        <a:t>NATUREZA JURÍDICA </a:t>
                      </a:r>
                      <a:endParaRPr lang="pt-BR" dirty="0"/>
                    </a:p>
                  </a:txBody>
                  <a:tcPr/>
                </a:tc>
                <a:tc>
                  <a:txBody>
                    <a:bodyPr/>
                    <a:lstStyle/>
                    <a:p>
                      <a:r>
                        <a:rPr lang="pt-BR" dirty="0" smtClean="0"/>
                        <a:t>RAZÃO SOCIAL </a:t>
                      </a:r>
                      <a:endParaRPr lang="pt-BR" dirty="0"/>
                    </a:p>
                  </a:txBody>
                  <a:tcPr/>
                </a:tc>
              </a:tr>
              <a:tr h="370840">
                <a:tc>
                  <a:txBody>
                    <a:bodyPr/>
                    <a:lstStyle/>
                    <a:p>
                      <a:r>
                        <a:rPr lang="pt-BR" dirty="0" smtClean="0"/>
                        <a:t>05.893.631/0001-09 (EFR) </a:t>
                      </a:r>
                      <a:endParaRPr lang="pt-BR" dirty="0"/>
                    </a:p>
                  </a:txBody>
                  <a:tcPr/>
                </a:tc>
                <a:tc>
                  <a:txBody>
                    <a:bodyPr/>
                    <a:lstStyle/>
                    <a:p>
                      <a:r>
                        <a:rPr lang="pt-BR" dirty="0" smtClean="0"/>
                        <a:t>1244 </a:t>
                      </a:r>
                      <a:endParaRPr lang="pt-BR" dirty="0"/>
                    </a:p>
                  </a:txBody>
                  <a:tcPr/>
                </a:tc>
                <a:tc>
                  <a:txBody>
                    <a:bodyPr/>
                    <a:lstStyle/>
                    <a:p>
                      <a:r>
                        <a:rPr lang="pt-BR" dirty="0" smtClean="0"/>
                        <a:t>Município de Guajará-Mirim </a:t>
                      </a:r>
                      <a:endParaRPr lang="pt-BR" dirty="0"/>
                    </a:p>
                  </a:txBody>
                  <a:tcPr/>
                </a:tc>
              </a:tr>
              <a:tr h="370840">
                <a:tc>
                  <a:txBody>
                    <a:bodyPr/>
                    <a:lstStyle/>
                    <a:p>
                      <a:r>
                        <a:rPr lang="pt-BR" dirty="0" smtClean="0"/>
                        <a:t>04.058.475/0001-90</a:t>
                      </a:r>
                      <a:endParaRPr lang="pt-BR" dirty="0"/>
                    </a:p>
                  </a:txBody>
                  <a:tcPr/>
                </a:tc>
                <a:tc>
                  <a:txBody>
                    <a:bodyPr/>
                    <a:lstStyle/>
                    <a:p>
                      <a:r>
                        <a:rPr lang="pt-BR" dirty="0" smtClean="0"/>
                        <a:t>1066 </a:t>
                      </a:r>
                      <a:endParaRPr lang="pt-BR" dirty="0"/>
                    </a:p>
                  </a:txBody>
                  <a:tcPr/>
                </a:tc>
                <a:tc>
                  <a:txBody>
                    <a:bodyPr/>
                    <a:lstStyle/>
                    <a:p>
                      <a:r>
                        <a:rPr lang="pt-BR" dirty="0" smtClean="0"/>
                        <a:t>Câmara </a:t>
                      </a:r>
                      <a:r>
                        <a:rPr lang="pt-BR" dirty="0" err="1" smtClean="0"/>
                        <a:t>Municial</a:t>
                      </a:r>
                      <a:r>
                        <a:rPr lang="pt-BR" dirty="0" smtClean="0"/>
                        <a:t> de Guajará-Mirim </a:t>
                      </a:r>
                      <a:endParaRPr lang="pt-BR" dirty="0"/>
                    </a:p>
                  </a:txBody>
                  <a:tcPr/>
                </a:tc>
              </a:tr>
              <a:tr h="370840">
                <a:tc>
                  <a:txBody>
                    <a:bodyPr/>
                    <a:lstStyle/>
                    <a:p>
                      <a:r>
                        <a:rPr lang="pt-BR" dirty="0" smtClean="0"/>
                        <a:t>16.464.981/0001-68</a:t>
                      </a:r>
                      <a:endParaRPr lang="pt-BR" dirty="0"/>
                    </a:p>
                  </a:txBody>
                  <a:tcPr/>
                </a:tc>
                <a:tc>
                  <a:txBody>
                    <a:bodyPr/>
                    <a:lstStyle/>
                    <a:p>
                      <a:r>
                        <a:rPr lang="pt-BR" dirty="0" smtClean="0"/>
                        <a:t>1201</a:t>
                      </a:r>
                      <a:endParaRPr lang="pt-BR" dirty="0"/>
                    </a:p>
                  </a:txBody>
                  <a:tcPr/>
                </a:tc>
                <a:tc>
                  <a:txBody>
                    <a:bodyPr/>
                    <a:lstStyle/>
                    <a:p>
                      <a:r>
                        <a:rPr lang="pt-BR" dirty="0" smtClean="0"/>
                        <a:t>Instituto de Previdência Social dos Servidores Públicos Municipais de Guajará-Mirim</a:t>
                      </a:r>
                      <a:endParaRPr lang="pt-BR" dirty="0"/>
                    </a:p>
                  </a:txBody>
                  <a:tcPr/>
                </a:tc>
              </a:tr>
            </a:tbl>
          </a:graphicData>
        </a:graphic>
      </p:graphicFrame>
    </p:spTree>
    <p:extLst>
      <p:ext uri="{BB962C8B-B14F-4D97-AF65-F5344CB8AC3E}">
        <p14:creationId xmlns:p14="http://schemas.microsoft.com/office/powerpoint/2010/main" val="67043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 do </a:t>
            </a:r>
            <a:r>
              <a:rPr lang="pt-BR" dirty="0" err="1" smtClean="0"/>
              <a:t>esocial</a:t>
            </a:r>
            <a:r>
              <a:rPr lang="pt-BR" dirty="0" smtClean="0"/>
              <a:t>:</a:t>
            </a:r>
            <a:endParaRPr lang="pt-B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82" y="1628800"/>
            <a:ext cx="78803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582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lnSpcReduction="10000"/>
          </a:bodyPr>
          <a:lstStyle/>
          <a:p>
            <a:r>
              <a:rPr lang="pt-BR" dirty="0"/>
              <a:t>Aba </a:t>
            </a:r>
            <a:r>
              <a:rPr lang="pt-BR" b="1" dirty="0" smtClean="0"/>
              <a:t>Entidade e verifique:</a:t>
            </a:r>
          </a:p>
          <a:p>
            <a:endParaRPr lang="pt-BR" dirty="0" smtClean="0"/>
          </a:p>
          <a:p>
            <a:pPr marL="114300" indent="0">
              <a:buNone/>
            </a:pPr>
            <a:endParaRPr lang="pt-BR" dirty="0"/>
          </a:p>
          <a:p>
            <a:r>
              <a:rPr lang="pt-BR" b="1" dirty="0"/>
              <a:t>Unidade Dependente de Orçamento da EFR: </a:t>
            </a:r>
            <a:r>
              <a:rPr lang="pt-BR" dirty="0"/>
              <a:t>Esta opção será informada para </a:t>
            </a:r>
            <a:r>
              <a:rPr lang="pt-BR" dirty="0" smtClean="0"/>
              <a:t>entidades existentes na </a:t>
            </a:r>
            <a:r>
              <a:rPr lang="pt-BR" dirty="0"/>
              <a:t>Folha que não são um Ente Federativo Responsável e devem ter </a:t>
            </a:r>
            <a:r>
              <a:rPr lang="pt-BR" dirty="0" smtClean="0"/>
              <a:t>os dados </a:t>
            </a:r>
            <a:r>
              <a:rPr lang="pt-BR" dirty="0"/>
              <a:t>enviados para um Ente Federativo Responsável. </a:t>
            </a:r>
            <a:endParaRPr lang="pt-BR" dirty="0" smtClean="0"/>
          </a:p>
          <a:p>
            <a:r>
              <a:rPr lang="pt-BR" dirty="0" smtClean="0"/>
              <a:t>Exemplo</a:t>
            </a:r>
            <a:r>
              <a:rPr lang="pt-BR" dirty="0"/>
              <a:t>: </a:t>
            </a:r>
            <a:r>
              <a:rPr lang="pt-BR" dirty="0" smtClean="0"/>
              <a:t>Na Folha utiliza uma </a:t>
            </a:r>
            <a:r>
              <a:rPr lang="pt-BR" dirty="0"/>
              <a:t>entidade exclusiva para cálculo de Autônomos, Estagiários, e estes dados devem </a:t>
            </a:r>
            <a:r>
              <a:rPr lang="pt-BR" dirty="0" smtClean="0"/>
              <a:t>ser enviados </a:t>
            </a:r>
            <a:r>
              <a:rPr lang="pt-BR" dirty="0"/>
              <a:t>juntos ao </a:t>
            </a:r>
            <a:r>
              <a:rPr lang="pt-BR" dirty="0" err="1"/>
              <a:t>eSocial</a:t>
            </a:r>
            <a:r>
              <a:rPr lang="pt-BR" dirty="0"/>
              <a:t> da Prefeitura.</a:t>
            </a:r>
          </a:p>
        </p:txBody>
      </p:sp>
    </p:spTree>
    <p:extLst>
      <p:ext uri="{BB962C8B-B14F-4D97-AF65-F5344CB8AC3E}">
        <p14:creationId xmlns:p14="http://schemas.microsoft.com/office/powerpoint/2010/main" val="1315600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28" y="408372"/>
            <a:ext cx="8260672" cy="1724484"/>
          </a:xfrm>
        </p:spPr>
        <p:txBody>
          <a:bodyPr>
            <a:normAutofit fontScale="90000"/>
          </a:bodyPr>
          <a:lstStyle/>
          <a:p>
            <a:r>
              <a:rPr lang="pt-BR" b="1" dirty="0" smtClean="0"/>
              <a:t>S-1000 Informações </a:t>
            </a:r>
            <a:r>
              <a:rPr lang="pt-BR" b="1" dirty="0"/>
              <a:t>do Empregador / Contribuinte / Órgão Público</a:t>
            </a: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fontScale="92500" lnSpcReduction="10000"/>
          </a:bodyPr>
          <a:lstStyle/>
          <a:p>
            <a:r>
              <a:rPr lang="pt-BR" dirty="0"/>
              <a:t>Aba </a:t>
            </a:r>
            <a:r>
              <a:rPr lang="pt-BR" b="1" dirty="0" smtClean="0"/>
              <a:t>Entidade e verifique:</a:t>
            </a:r>
          </a:p>
          <a:p>
            <a:pPr marL="114300" indent="0">
              <a:buNone/>
            </a:pPr>
            <a:endParaRPr lang="pt-BR" b="1" dirty="0" smtClean="0"/>
          </a:p>
          <a:p>
            <a:r>
              <a:rPr lang="pt-BR" b="1" dirty="0"/>
              <a:t>Tipo de Administração </a:t>
            </a:r>
            <a:r>
              <a:rPr lang="pt-BR" dirty="0"/>
              <a:t>– </a:t>
            </a:r>
            <a:r>
              <a:rPr lang="pt-BR" b="1" dirty="0"/>
              <a:t>Tabela Removida e será tratado pelo Cadastro de </a:t>
            </a:r>
            <a:r>
              <a:rPr lang="pt-BR" b="1" dirty="0" smtClean="0"/>
              <a:t>CNPJ</a:t>
            </a:r>
            <a:r>
              <a:rPr lang="pt-BR" dirty="0" smtClean="0"/>
              <a:t>. Neste </a:t>
            </a:r>
            <a:r>
              <a:rPr lang="pt-BR" dirty="0"/>
              <a:t>cadastro </a:t>
            </a:r>
            <a:r>
              <a:rPr lang="pt-BR" dirty="0" smtClean="0"/>
              <a:t> </a:t>
            </a:r>
            <a:r>
              <a:rPr lang="pt-BR" dirty="0"/>
              <a:t>a informação da </a:t>
            </a:r>
            <a:r>
              <a:rPr lang="pt-BR" b="1" dirty="0"/>
              <a:t>Natureza Jurídica </a:t>
            </a:r>
            <a:r>
              <a:rPr lang="pt-BR" dirty="0" smtClean="0"/>
              <a:t>que deve </a:t>
            </a:r>
            <a:r>
              <a:rPr lang="pt-BR" dirty="0"/>
              <a:t>conferir se está informada conforme o cadastro do CNPJ na Receita Federal.</a:t>
            </a:r>
            <a:endParaRPr lang="pt-BR" dirty="0" smtClean="0"/>
          </a:p>
          <a:p>
            <a:endParaRPr lang="pt-BR" dirty="0"/>
          </a:p>
          <a:p>
            <a:r>
              <a:rPr lang="pt-BR" dirty="0"/>
              <a:t>O campo {</a:t>
            </a:r>
            <a:r>
              <a:rPr lang="pt-BR" dirty="0" err="1"/>
              <a:t>classTrib</a:t>
            </a:r>
            <a:r>
              <a:rPr lang="pt-BR" dirty="0"/>
              <a:t>} deve ser preenchido utilizando um dos códigos [85, 99] da Tabela 8, no caso de declarante com natureza jurídica de administração pública, observadas as Tabelas 11 e 12 de compatibilidade da classificação tributária, todas do </a:t>
            </a:r>
            <a:r>
              <a:rPr lang="pt-BR" dirty="0" err="1"/>
              <a:t>eSocial</a:t>
            </a:r>
            <a:r>
              <a:rPr lang="pt-BR" dirty="0"/>
              <a:t>. </a:t>
            </a:r>
          </a:p>
          <a:p>
            <a:pPr marL="114300" indent="0">
              <a:buNone/>
            </a:pPr>
            <a:endParaRPr lang="pt-BR" dirty="0"/>
          </a:p>
          <a:p>
            <a:pPr marL="114300" indent="0">
              <a:buNone/>
            </a:pPr>
            <a:endParaRPr lang="pt-BR" dirty="0"/>
          </a:p>
        </p:txBody>
      </p:sp>
    </p:spTree>
    <p:extLst>
      <p:ext uri="{BB962C8B-B14F-4D97-AF65-F5344CB8AC3E}">
        <p14:creationId xmlns:p14="http://schemas.microsoft.com/office/powerpoint/2010/main" val="3852167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48680"/>
            <a:ext cx="8260672" cy="1724484"/>
          </a:xfrm>
        </p:spPr>
        <p:txBody>
          <a:bodyPr>
            <a:normAutofit fontScale="90000"/>
          </a:bodyPr>
          <a:lstStyle/>
          <a:p>
            <a:r>
              <a:rPr lang="pt-BR" b="1" dirty="0"/>
              <a:t>S-1005Tabela de Estabelecimentos, Obras ou Unidades de Órgãos Públicos</a:t>
            </a:r>
            <a:r>
              <a:rPr lang="pt-BR" dirty="0"/>
              <a:t/>
            </a:r>
            <a:br>
              <a:rPr lang="pt-BR" dirty="0"/>
            </a:b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fontScale="92500" lnSpcReduction="20000"/>
          </a:bodyPr>
          <a:lstStyle/>
          <a:p>
            <a:r>
              <a:rPr lang="pt-BR" dirty="0"/>
              <a:t>O</a:t>
            </a:r>
            <a:r>
              <a:rPr lang="pt-BR" dirty="0" smtClean="0"/>
              <a:t> </a:t>
            </a:r>
            <a:r>
              <a:rPr lang="pt-BR" dirty="0"/>
              <a:t>evento identifica os estabelecimentos e obras de construção civil próprias, detalhando as informações de cada estabelecimento (matriz e filiais) do declarante, como: informações relativas ao CNAE Preponderante, FAP, alíquota GILRAT, indicativo de substituição da contribuição patronal de obra de construção civil, dentre outras. As pessoas físicas devem cadastrar neste evento seus CAEPF. 70 </a:t>
            </a:r>
          </a:p>
          <a:p>
            <a:endParaRPr lang="pt-BR" dirty="0"/>
          </a:p>
          <a:p>
            <a:r>
              <a:rPr lang="pt-BR" dirty="0"/>
              <a:t>As informações prestadas no evento são utilizadas na apuração das contribuições incidentes sobre as remunerações dos trabalhadores dos referidos estabelecimentos, obras e CAEPF</a:t>
            </a:r>
            <a:r>
              <a:rPr lang="pt-BR" b="1" dirty="0"/>
              <a:t>. O órgão público informa as suas respectivas unidades, individualizadas por CNPJ, como estabelecimento.</a:t>
            </a:r>
            <a:endParaRPr lang="pt-BR" b="1" dirty="0" smtClean="0"/>
          </a:p>
          <a:p>
            <a:pPr marL="114300" indent="0">
              <a:buNone/>
            </a:pPr>
            <a:endParaRPr lang="pt-BR" dirty="0"/>
          </a:p>
          <a:p>
            <a:pPr marL="114300" indent="0">
              <a:buNone/>
            </a:pPr>
            <a:endParaRPr lang="pt-BR" dirty="0"/>
          </a:p>
        </p:txBody>
      </p:sp>
    </p:spTree>
    <p:extLst>
      <p:ext uri="{BB962C8B-B14F-4D97-AF65-F5344CB8AC3E}">
        <p14:creationId xmlns:p14="http://schemas.microsoft.com/office/powerpoint/2010/main" val="2565684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48680"/>
            <a:ext cx="8260672" cy="1724484"/>
          </a:xfrm>
        </p:spPr>
        <p:txBody>
          <a:bodyPr>
            <a:normAutofit fontScale="90000"/>
          </a:bodyPr>
          <a:lstStyle/>
          <a:p>
            <a:r>
              <a:rPr lang="pt-BR" b="1" dirty="0"/>
              <a:t>S-1005Tabela de Estabelecimentos, Obras ou Unidades de Órgãos Públicos</a:t>
            </a:r>
            <a:r>
              <a:rPr lang="pt-BR" dirty="0"/>
              <a:t/>
            </a:r>
            <a:br>
              <a:rPr lang="pt-BR" dirty="0"/>
            </a:b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fontScale="92500"/>
          </a:bodyPr>
          <a:lstStyle/>
          <a:p>
            <a:r>
              <a:rPr lang="pt-BR" dirty="0"/>
              <a:t>Aba </a:t>
            </a:r>
            <a:r>
              <a:rPr lang="pt-BR" b="1" dirty="0"/>
              <a:t>Entidade </a:t>
            </a:r>
            <a:r>
              <a:rPr lang="pt-BR" dirty="0"/>
              <a:t>revise os dados da entidade, bem como os campos abaixo</a:t>
            </a:r>
            <a:r>
              <a:rPr lang="pt-BR" dirty="0" smtClean="0"/>
              <a:t>:</a:t>
            </a:r>
          </a:p>
          <a:p>
            <a:endParaRPr lang="pt-BR" dirty="0"/>
          </a:p>
          <a:p>
            <a:r>
              <a:rPr lang="pt-BR" b="1" dirty="0" smtClean="0"/>
              <a:t>CNAE </a:t>
            </a:r>
            <a:r>
              <a:rPr lang="pt-BR" b="1" dirty="0"/>
              <a:t>Preponderante – </a:t>
            </a:r>
            <a:r>
              <a:rPr lang="pt-BR" dirty="0"/>
              <a:t>Informe neste campo o CNAE principal da entidade (</a:t>
            </a:r>
            <a:r>
              <a:rPr lang="pt-BR" dirty="0" smtClean="0"/>
              <a:t>CNAE constante </a:t>
            </a:r>
            <a:r>
              <a:rPr lang="pt-BR" dirty="0"/>
              <a:t>no cadastro da Receita). </a:t>
            </a:r>
            <a:r>
              <a:rPr lang="pt-BR" dirty="0" smtClean="0"/>
              <a:t>E o novo </a:t>
            </a:r>
            <a:r>
              <a:rPr lang="pt-BR" dirty="0"/>
              <a:t>campo para informação do </a:t>
            </a:r>
            <a:r>
              <a:rPr lang="pt-BR" dirty="0" smtClean="0"/>
              <a:t>CNAE preponderante.</a:t>
            </a:r>
          </a:p>
          <a:p>
            <a:endParaRPr lang="pt-BR" dirty="0"/>
          </a:p>
          <a:p>
            <a:r>
              <a:rPr lang="pt-BR" dirty="0" smtClean="0"/>
              <a:t>Alíquotas </a:t>
            </a:r>
            <a:r>
              <a:rPr lang="pt-BR" dirty="0"/>
              <a:t>GILRAT, </a:t>
            </a:r>
            <a:r>
              <a:rPr lang="pt-BR" dirty="0" smtClean="0"/>
              <a:t>FAP.</a:t>
            </a:r>
          </a:p>
          <a:p>
            <a:endParaRPr lang="pt-BR" b="1" dirty="0"/>
          </a:p>
          <a:p>
            <a:r>
              <a:rPr lang="pt-BR" b="1" dirty="0"/>
              <a:t>Este evento guarda as informações de forma </a:t>
            </a:r>
            <a:r>
              <a:rPr lang="pt-BR" b="1" dirty="0" smtClean="0"/>
              <a:t>histórica </a:t>
            </a:r>
            <a:endParaRPr lang="pt-BR" b="1" dirty="0"/>
          </a:p>
          <a:p>
            <a:endParaRPr lang="pt-BR" dirty="0"/>
          </a:p>
          <a:p>
            <a:pPr marL="114300" indent="0">
              <a:buNone/>
            </a:pPr>
            <a:endParaRPr lang="pt-BR" dirty="0"/>
          </a:p>
          <a:p>
            <a:endParaRPr lang="pt-BR" dirty="0"/>
          </a:p>
          <a:p>
            <a:endParaRPr lang="pt-BR" dirty="0"/>
          </a:p>
          <a:p>
            <a:pPr marL="114300" indent="0">
              <a:buNone/>
            </a:pPr>
            <a:endParaRPr lang="pt-BR" dirty="0"/>
          </a:p>
        </p:txBody>
      </p:sp>
    </p:spTree>
    <p:extLst>
      <p:ext uri="{BB962C8B-B14F-4D97-AF65-F5344CB8AC3E}">
        <p14:creationId xmlns:p14="http://schemas.microsoft.com/office/powerpoint/2010/main" val="419431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48680"/>
            <a:ext cx="8260672" cy="1724484"/>
          </a:xfrm>
        </p:spPr>
        <p:txBody>
          <a:bodyPr>
            <a:normAutofit fontScale="90000"/>
          </a:bodyPr>
          <a:lstStyle/>
          <a:p>
            <a:r>
              <a:rPr lang="pt-BR" b="1" dirty="0"/>
              <a:t>S-1005Tabela de Estabelecimentos, Obras ou Unidades de Órgãos Públicos</a:t>
            </a:r>
            <a:r>
              <a:rPr lang="pt-BR" dirty="0"/>
              <a:t/>
            </a:r>
            <a:br>
              <a:rPr lang="pt-BR" dirty="0"/>
            </a:br>
            <a:r>
              <a:rPr lang="pt-BR" dirty="0"/>
              <a:t/>
            </a:r>
            <a:br>
              <a:rPr lang="pt-BR" dirty="0"/>
            </a:br>
            <a:endParaRPr lang="pt-BR" dirty="0"/>
          </a:p>
        </p:txBody>
      </p:sp>
      <p:sp>
        <p:nvSpPr>
          <p:cNvPr id="3" name="Espaço Reservado para Conteúdo 2"/>
          <p:cNvSpPr>
            <a:spLocks noGrp="1"/>
          </p:cNvSpPr>
          <p:nvPr>
            <p:ph idx="1"/>
          </p:nvPr>
        </p:nvSpPr>
        <p:spPr>
          <a:xfrm>
            <a:off x="467544" y="1916832"/>
            <a:ext cx="8229600" cy="4373563"/>
          </a:xfrm>
        </p:spPr>
        <p:txBody>
          <a:bodyPr>
            <a:normAutofit lnSpcReduction="10000"/>
          </a:bodyPr>
          <a:lstStyle/>
          <a:p>
            <a:r>
              <a:rPr lang="pt-BR" dirty="0"/>
              <a:t>Aba </a:t>
            </a:r>
            <a:r>
              <a:rPr lang="pt-BR" b="1" dirty="0"/>
              <a:t>Entidade </a:t>
            </a:r>
            <a:r>
              <a:rPr lang="pt-BR" dirty="0"/>
              <a:t>revise os dados da entidade, bem como os campos abaixo</a:t>
            </a:r>
            <a:r>
              <a:rPr lang="pt-BR" dirty="0" smtClean="0"/>
              <a:t>:</a:t>
            </a:r>
          </a:p>
          <a:p>
            <a:endParaRPr lang="pt-BR" dirty="0"/>
          </a:p>
          <a:p>
            <a:r>
              <a:rPr lang="pt-BR" dirty="0"/>
              <a:t>Nos casos em que o declarante possuir processo judicial/administrativo com decisão/sentença favorável à utilização de alíquota GILRAT ou do FAP diferentes do que é definido pela administração, o declarante deve preencher os campos {</a:t>
            </a:r>
            <a:r>
              <a:rPr lang="pt-BR" dirty="0" err="1"/>
              <a:t>aliqRat</a:t>
            </a:r>
            <a:r>
              <a:rPr lang="pt-BR" dirty="0"/>
              <a:t>} e {</a:t>
            </a:r>
            <a:r>
              <a:rPr lang="pt-BR" dirty="0" err="1"/>
              <a:t>fap</a:t>
            </a:r>
            <a:r>
              <a:rPr lang="pt-BR" dirty="0"/>
              <a:t>} com os valores correspondentes. </a:t>
            </a:r>
            <a:endParaRPr lang="pt-BR" dirty="0" smtClean="0"/>
          </a:p>
          <a:p>
            <a:r>
              <a:rPr lang="pt-BR" dirty="0" smtClean="0"/>
              <a:t>Nesse </a:t>
            </a:r>
            <a:r>
              <a:rPr lang="pt-BR" dirty="0"/>
              <a:t>caso, este evento deve ser enviado após o evento S-1070. Nos demais casos, os referidos campos não devem ser preenchidos </a:t>
            </a:r>
          </a:p>
          <a:p>
            <a:endParaRPr lang="pt-BR" dirty="0"/>
          </a:p>
          <a:p>
            <a:endParaRPr lang="pt-BR" dirty="0"/>
          </a:p>
          <a:p>
            <a:pPr marL="114300" indent="0">
              <a:buNone/>
            </a:pPr>
            <a:endParaRPr lang="pt-BR" dirty="0"/>
          </a:p>
          <a:p>
            <a:endParaRPr lang="pt-BR" dirty="0"/>
          </a:p>
          <a:p>
            <a:endParaRPr lang="pt-BR" dirty="0"/>
          </a:p>
          <a:p>
            <a:pPr marL="114300" indent="0">
              <a:buNone/>
            </a:pPr>
            <a:endParaRPr lang="pt-BR" dirty="0"/>
          </a:p>
        </p:txBody>
      </p:sp>
    </p:spTree>
    <p:extLst>
      <p:ext uri="{BB962C8B-B14F-4D97-AF65-F5344CB8AC3E}">
        <p14:creationId xmlns:p14="http://schemas.microsoft.com/office/powerpoint/2010/main" val="279328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367" y="3260406"/>
            <a:ext cx="4315850" cy="128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332076"/>
            <a:ext cx="216024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945756"/>
            <a:ext cx="1381125" cy="514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39752" y="175268"/>
            <a:ext cx="2308106" cy="111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239096"/>
            <a:ext cx="4283071" cy="105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39752" y="1678991"/>
            <a:ext cx="2361038" cy="126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95945" y="3274747"/>
            <a:ext cx="2395720" cy="134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05071" y="5373216"/>
            <a:ext cx="2469296" cy="131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6030" y="5664590"/>
            <a:ext cx="4163041" cy="83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806" y="1418011"/>
            <a:ext cx="4315850" cy="128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4836046" y="1739003"/>
            <a:ext cx="4560490" cy="646331"/>
          </a:xfrm>
          <a:prstGeom prst="rect">
            <a:avLst/>
          </a:prstGeom>
        </p:spPr>
        <p:txBody>
          <a:bodyPr wrap="square">
            <a:spAutoFit/>
          </a:bodyPr>
          <a:lstStyle/>
          <a:p>
            <a:r>
              <a:rPr lang="pt-BR" b="1" i="0" u="none" strike="noStrike" baseline="0" dirty="0" smtClean="0"/>
              <a:t>Vencimento               </a:t>
            </a:r>
            <a:r>
              <a:rPr lang="pt-BR" b="1" i="0" u="none" strike="noStrike" baseline="0" dirty="0" smtClean="0"/>
              <a:t>Informativo</a:t>
            </a:r>
            <a:endParaRPr lang="pt-BR" b="1" i="0" u="none" strike="noStrike" baseline="0" dirty="0" smtClean="0"/>
          </a:p>
          <a:p>
            <a:r>
              <a:rPr lang="pt-BR" b="1" i="0" u="none" strike="noStrike" baseline="0" dirty="0" smtClean="0"/>
              <a:t>Desconto          </a:t>
            </a:r>
            <a:r>
              <a:rPr lang="pt-BR" b="1" i="0" u="none" strike="noStrike" baseline="0" dirty="0" smtClean="0"/>
              <a:t>Informativa </a:t>
            </a:r>
            <a:r>
              <a:rPr lang="pt-BR" b="1" i="0" u="none" strike="noStrike" baseline="0" dirty="0" err="1" smtClean="0"/>
              <a:t>Dedutora</a:t>
            </a:r>
            <a:endParaRPr lang="pt-BR" b="1" i="0" u="none" strike="noStrike" baseline="0" dirty="0" smtClean="0"/>
          </a:p>
        </p:txBody>
      </p:sp>
      <p:sp>
        <p:nvSpPr>
          <p:cNvPr id="6" name="Retângulo 5"/>
          <p:cNvSpPr/>
          <p:nvPr/>
        </p:nvSpPr>
        <p:spPr>
          <a:xfrm>
            <a:off x="7097244" y="3778815"/>
            <a:ext cx="1649811" cy="369332"/>
          </a:xfrm>
          <a:prstGeom prst="rect">
            <a:avLst/>
          </a:prstGeom>
        </p:spPr>
        <p:txBody>
          <a:bodyPr wrap="none">
            <a:spAutoFit/>
          </a:bodyPr>
          <a:lstStyle/>
          <a:p>
            <a:r>
              <a:rPr lang="pt-BR" dirty="0"/>
              <a:t> </a:t>
            </a:r>
            <a:r>
              <a:rPr lang="pt-BR" b="1" dirty="0" err="1"/>
              <a:t>codIncCPRP</a:t>
            </a:r>
            <a:endParaRPr lang="pt-BR" b="1" dirty="0"/>
          </a:p>
        </p:txBody>
      </p:sp>
      <p:sp>
        <p:nvSpPr>
          <p:cNvPr id="7" name="Retângulo 6"/>
          <p:cNvSpPr/>
          <p:nvPr/>
        </p:nvSpPr>
        <p:spPr>
          <a:xfrm>
            <a:off x="4918800" y="3763189"/>
            <a:ext cx="1494320" cy="369332"/>
          </a:xfrm>
          <a:prstGeom prst="rect">
            <a:avLst/>
          </a:prstGeom>
        </p:spPr>
        <p:txBody>
          <a:bodyPr wrap="none">
            <a:spAutoFit/>
          </a:bodyPr>
          <a:lstStyle/>
          <a:p>
            <a:r>
              <a:rPr lang="pt-BR" dirty="0"/>
              <a:t> </a:t>
            </a:r>
            <a:r>
              <a:rPr lang="pt-BR" b="1" dirty="0" err="1"/>
              <a:t>codIncIRRF</a:t>
            </a:r>
            <a:endParaRPr lang="pt-BR" b="1" dirty="0"/>
          </a:p>
        </p:txBody>
      </p:sp>
      <p:sp>
        <p:nvSpPr>
          <p:cNvPr id="8" name="Retângulo 7"/>
          <p:cNvSpPr/>
          <p:nvPr/>
        </p:nvSpPr>
        <p:spPr>
          <a:xfrm>
            <a:off x="7213021" y="3441328"/>
            <a:ext cx="1513556" cy="369332"/>
          </a:xfrm>
          <a:prstGeom prst="rect">
            <a:avLst/>
          </a:prstGeom>
        </p:spPr>
        <p:txBody>
          <a:bodyPr wrap="none">
            <a:spAutoFit/>
          </a:bodyPr>
          <a:lstStyle/>
          <a:p>
            <a:r>
              <a:rPr lang="pt-BR" b="1" dirty="0" err="1"/>
              <a:t>codIncFGTS</a:t>
            </a:r>
            <a:endParaRPr lang="pt-BR" b="1" dirty="0"/>
          </a:p>
        </p:txBody>
      </p:sp>
      <p:sp>
        <p:nvSpPr>
          <p:cNvPr id="9" name="Retângulo 8"/>
          <p:cNvSpPr/>
          <p:nvPr/>
        </p:nvSpPr>
        <p:spPr>
          <a:xfrm>
            <a:off x="5076927" y="3427504"/>
            <a:ext cx="1309974" cy="369332"/>
          </a:xfrm>
          <a:prstGeom prst="rect">
            <a:avLst/>
          </a:prstGeom>
        </p:spPr>
        <p:txBody>
          <a:bodyPr wrap="none">
            <a:spAutoFit/>
          </a:bodyPr>
          <a:lstStyle/>
          <a:p>
            <a:r>
              <a:rPr lang="pt-BR" b="1" dirty="0" err="1"/>
              <a:t>codIncCP</a:t>
            </a:r>
            <a:endParaRPr lang="pt-BR" b="1" dirty="0"/>
          </a:p>
        </p:txBody>
      </p:sp>
    </p:spTree>
    <p:extLst>
      <p:ext uri="{BB962C8B-B14F-4D97-AF65-F5344CB8AC3E}">
        <p14:creationId xmlns:p14="http://schemas.microsoft.com/office/powerpoint/2010/main" val="83394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S-1010 - Tabela de Rubricas</a:t>
            </a:r>
            <a:r>
              <a:rPr lang="pt-BR" dirty="0"/>
              <a:t/>
            </a:r>
            <a:br>
              <a:rPr lang="pt-BR" dirty="0"/>
            </a:br>
            <a:endParaRPr lang="pt-BR" dirty="0"/>
          </a:p>
        </p:txBody>
      </p:sp>
      <p:sp>
        <p:nvSpPr>
          <p:cNvPr id="3" name="Espaço Reservado para Conteúdo 2"/>
          <p:cNvSpPr>
            <a:spLocks noGrp="1"/>
          </p:cNvSpPr>
          <p:nvPr>
            <p:ph idx="1"/>
          </p:nvPr>
        </p:nvSpPr>
        <p:spPr/>
        <p:txBody>
          <a:bodyPr/>
          <a:lstStyle/>
          <a:p>
            <a:pPr algn="just"/>
            <a:r>
              <a:rPr lang="pt-BR" dirty="0"/>
              <a:t>Evento utilizado para inclusão, alteração e exclusão de registros na tabela de RUBRICAS do empregador. As informações consolidadas desta tabela são utilizadas para validação do evento de Remuneração dos trabalhadores. Para envio deste evento é necessário o envio prévio do evento de Informações Cadastrais </a:t>
            </a:r>
            <a:r>
              <a:rPr lang="pt-BR" dirty="0" smtClean="0"/>
              <a:t>do Contribuinte/Empregador</a:t>
            </a:r>
            <a:r>
              <a:rPr lang="pt-BR" dirty="0"/>
              <a:t>.</a:t>
            </a:r>
          </a:p>
          <a:p>
            <a:r>
              <a:rPr lang="pt-BR" b="1" dirty="0"/>
              <a:t>Tabela 3 – Natureza das rubricas da folha de pagamento</a:t>
            </a:r>
            <a:endParaRPr lang="pt-BR" dirty="0"/>
          </a:p>
          <a:p>
            <a:r>
              <a:rPr lang="pt-BR" b="1" dirty="0"/>
              <a:t>Eventos folha x tabela 03 (DE PARA)</a:t>
            </a:r>
            <a:endParaRPr lang="pt-BR" dirty="0"/>
          </a:p>
          <a:p>
            <a:endParaRPr lang="pt-BR" dirty="0"/>
          </a:p>
        </p:txBody>
      </p:sp>
    </p:spTree>
    <p:extLst>
      <p:ext uri="{BB962C8B-B14F-4D97-AF65-F5344CB8AC3E}">
        <p14:creationId xmlns:p14="http://schemas.microsoft.com/office/powerpoint/2010/main" val="944713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Tipo de rubrica Conceito</a:t>
            </a:r>
            <a:r>
              <a:rPr lang="pt-BR" dirty="0"/>
              <a:t/>
            </a:r>
            <a:br>
              <a:rPr lang="pt-BR" dirty="0"/>
            </a:br>
            <a:endParaRPr lang="pt-BR" dirty="0"/>
          </a:p>
        </p:txBody>
      </p:sp>
      <p:sp>
        <p:nvSpPr>
          <p:cNvPr id="3" name="Espaço Reservado para Conteúdo 2"/>
          <p:cNvSpPr>
            <a:spLocks noGrp="1"/>
          </p:cNvSpPr>
          <p:nvPr>
            <p:ph idx="1"/>
          </p:nvPr>
        </p:nvSpPr>
        <p:spPr>
          <a:xfrm>
            <a:off x="457200" y="1752600"/>
            <a:ext cx="8229600" cy="4628728"/>
          </a:xfrm>
        </p:spPr>
        <p:txBody>
          <a:bodyPr>
            <a:normAutofit fontScale="77500" lnSpcReduction="20000"/>
          </a:bodyPr>
          <a:lstStyle/>
          <a:p>
            <a:r>
              <a:rPr lang="pt-BR" b="1" dirty="0" smtClean="0"/>
              <a:t>Vencimento</a:t>
            </a:r>
            <a:r>
              <a:rPr lang="pt-BR" b="1" dirty="0"/>
              <a:t>, provento ou </a:t>
            </a:r>
            <a:r>
              <a:rPr lang="pt-BR" b="1" dirty="0" smtClean="0"/>
              <a:t>pensão: </a:t>
            </a:r>
            <a:r>
              <a:rPr lang="pt-BR" dirty="0"/>
              <a:t>valor pago ao trabalhador que integra ou não a base de cálculo da contribuição previdenciária, do imposto de renda retido na fonte ou do FGTS</a:t>
            </a:r>
          </a:p>
          <a:p>
            <a:endParaRPr lang="pt-BR" dirty="0"/>
          </a:p>
          <a:p>
            <a:r>
              <a:rPr lang="pt-BR" b="1" dirty="0" smtClean="0"/>
              <a:t>Desconto</a:t>
            </a:r>
            <a:r>
              <a:rPr lang="pt-BR" dirty="0" smtClean="0"/>
              <a:t> </a:t>
            </a:r>
            <a:r>
              <a:rPr lang="pt-BR" dirty="0"/>
              <a:t>valor deduzido do montante pago ao trabalhador</a:t>
            </a:r>
          </a:p>
          <a:p>
            <a:endParaRPr lang="pt-BR" dirty="0"/>
          </a:p>
          <a:p>
            <a:r>
              <a:rPr lang="pt-BR" b="1" dirty="0" smtClean="0"/>
              <a:t>Informativa </a:t>
            </a:r>
            <a:r>
              <a:rPr lang="pt-BR" dirty="0"/>
              <a:t>valor não pago como provento nem descontado do trabalhador, mas que pode </a:t>
            </a:r>
            <a:r>
              <a:rPr lang="pt-BR" dirty="0" smtClean="0"/>
              <a:t>ser base </a:t>
            </a:r>
            <a:r>
              <a:rPr lang="pt-BR" dirty="0"/>
              <a:t>de cálculo de tributos ou do FGTS. Exemplos: salário-maternidade pago pelo INSS, serviço militar obrigatório, benefícios previdenciários de natureza acidentária.</a:t>
            </a:r>
          </a:p>
          <a:p>
            <a:endParaRPr lang="pt-BR" dirty="0"/>
          </a:p>
          <a:p>
            <a:r>
              <a:rPr lang="pt-BR" b="1" dirty="0" smtClean="0"/>
              <a:t>Informativa </a:t>
            </a:r>
            <a:r>
              <a:rPr lang="pt-BR" b="1" dirty="0" err="1" smtClean="0"/>
              <a:t>dedutora</a:t>
            </a:r>
            <a:r>
              <a:rPr lang="pt-BR" b="1" dirty="0" smtClean="0"/>
              <a:t>: </a:t>
            </a:r>
            <a:r>
              <a:rPr lang="pt-BR" dirty="0"/>
              <a:t>valor não pago como provento nem descontado do trabalhador, mas que pode reduzir alguma base de cálculo de tributos ou do FGTS. Exemplo: dedução </a:t>
            </a:r>
            <a:r>
              <a:rPr lang="pt-BR" dirty="0" smtClean="0"/>
              <a:t>de dependente </a:t>
            </a:r>
            <a:r>
              <a:rPr lang="pt-BR" dirty="0"/>
              <a:t>na apuração do imposto de renda da pessoa física.</a:t>
            </a:r>
          </a:p>
          <a:p>
            <a:endParaRPr lang="pt-BR" dirty="0"/>
          </a:p>
        </p:txBody>
      </p:sp>
    </p:spTree>
    <p:extLst>
      <p:ext uri="{BB962C8B-B14F-4D97-AF65-F5344CB8AC3E}">
        <p14:creationId xmlns:p14="http://schemas.microsoft.com/office/powerpoint/2010/main" val="913892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r>
            <a:br>
              <a:rPr lang="pt-BR" dirty="0"/>
            </a:br>
            <a:r>
              <a:rPr lang="pt-BR" b="1" dirty="0"/>
              <a:t>Suspensão/incidência exclusiva sobre rubricas </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endParaRPr lang="pt-BR" dirty="0"/>
          </a:p>
          <a:p>
            <a:r>
              <a:rPr lang="pt-BR" dirty="0"/>
              <a:t>Caso o declarante possua processo administrativo ou judicial com decisão favorável, suspendendo a incidência tributária e de FGTS sobre determinada rubrica, deve ser informado, no </a:t>
            </a:r>
            <a:r>
              <a:rPr lang="pt-BR" dirty="0" smtClean="0"/>
              <a:t>76 campo </a:t>
            </a:r>
            <a:r>
              <a:rPr lang="pt-BR" dirty="0"/>
              <a:t>{</a:t>
            </a:r>
            <a:r>
              <a:rPr lang="pt-BR" dirty="0" err="1"/>
              <a:t>codIncCP</a:t>
            </a:r>
            <a:r>
              <a:rPr lang="pt-BR" dirty="0"/>
              <a:t>}, {</a:t>
            </a:r>
            <a:r>
              <a:rPr lang="pt-BR" dirty="0" err="1"/>
              <a:t>codIncIRRF</a:t>
            </a:r>
            <a:r>
              <a:rPr lang="pt-BR" dirty="0"/>
              <a:t>} ou {</a:t>
            </a:r>
            <a:r>
              <a:rPr lang="pt-BR" dirty="0" err="1"/>
              <a:t>codIncFGTS</a:t>
            </a:r>
            <a:r>
              <a:rPr lang="pt-BR" dirty="0"/>
              <a:t>}, um dos códigos de incidência suspensa</a:t>
            </a:r>
            <a:r>
              <a:rPr lang="pt-BR" dirty="0" smtClean="0"/>
              <a:t>.</a:t>
            </a:r>
          </a:p>
          <a:p>
            <a:r>
              <a:rPr lang="pt-BR" dirty="0" smtClean="0"/>
              <a:t> </a:t>
            </a:r>
            <a:r>
              <a:rPr lang="pt-BR" dirty="0"/>
              <a:t>Nesse caso, o evento S-1070 deve ser enviado antes deste evento, considerando que o número do processo deve ser informado e validado no cadastramento da rubrica. </a:t>
            </a:r>
          </a:p>
          <a:p>
            <a:endParaRPr lang="pt-BR" dirty="0"/>
          </a:p>
          <a:p>
            <a:endParaRPr lang="pt-BR" dirty="0"/>
          </a:p>
        </p:txBody>
      </p:sp>
    </p:spTree>
    <p:extLst>
      <p:ext uri="{BB962C8B-B14F-4D97-AF65-F5344CB8AC3E}">
        <p14:creationId xmlns:p14="http://schemas.microsoft.com/office/powerpoint/2010/main" val="2565832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Suspensão/incidência exclusiva sobre rubricas</a:t>
            </a:r>
            <a:endParaRPr lang="pt-BR" dirty="0"/>
          </a:p>
        </p:txBody>
      </p:sp>
      <p:sp>
        <p:nvSpPr>
          <p:cNvPr id="3" name="Espaço Reservado para Conteúdo 2"/>
          <p:cNvSpPr>
            <a:spLocks noGrp="1"/>
          </p:cNvSpPr>
          <p:nvPr>
            <p:ph idx="1"/>
          </p:nvPr>
        </p:nvSpPr>
        <p:spPr/>
        <p:txBody>
          <a:bodyPr>
            <a:normAutofit lnSpcReduction="10000"/>
          </a:bodyPr>
          <a:lstStyle/>
          <a:p>
            <a:pPr algn="just"/>
            <a:endParaRPr lang="pt-BR" dirty="0"/>
          </a:p>
          <a:p>
            <a:pPr algn="just"/>
            <a:r>
              <a:rPr lang="pt-BR" dirty="0"/>
              <a:t>Ao associar um processo para a suspensão da exigibilidade da Contribuição Previdenciária de alguma rubrica, o </a:t>
            </a:r>
            <a:r>
              <a:rPr lang="pt-BR" dirty="0" err="1"/>
              <a:t>eSocial</a:t>
            </a:r>
            <a:r>
              <a:rPr lang="pt-BR" dirty="0"/>
              <a:t>, no momento do cálculo, identifica que o processo se refere à alíquota Patronal, RAT, contribuição destinada a outras entidades e o desconto realizado do empregado</a:t>
            </a:r>
            <a:r>
              <a:rPr lang="pt-BR" dirty="0" smtClean="0"/>
              <a:t>.</a:t>
            </a:r>
          </a:p>
          <a:p>
            <a:pPr algn="just"/>
            <a:r>
              <a:rPr lang="pt-BR" dirty="0" smtClean="0"/>
              <a:t> </a:t>
            </a:r>
            <a:r>
              <a:rPr lang="pt-BR" dirty="0"/>
              <a:t>Caso a decisão refira-se somente à alíquota Patronal, RAT e contribuição destinada a outras entidades esta informação deve ser refletida no campo {</a:t>
            </a:r>
            <a:r>
              <a:rPr lang="pt-BR" dirty="0" err="1"/>
              <a:t>extDecisão</a:t>
            </a:r>
            <a:r>
              <a:rPr lang="pt-BR" dirty="0"/>
              <a:t>} com o código [1] – “Contribuição Previdenciária Patronal”. </a:t>
            </a:r>
          </a:p>
          <a:p>
            <a:endParaRPr lang="pt-BR" dirty="0"/>
          </a:p>
          <a:p>
            <a:endParaRPr lang="pt-BR" dirty="0"/>
          </a:p>
        </p:txBody>
      </p:sp>
    </p:spTree>
    <p:extLst>
      <p:ext uri="{BB962C8B-B14F-4D97-AF65-F5344CB8AC3E}">
        <p14:creationId xmlns:p14="http://schemas.microsoft.com/office/powerpoint/2010/main" val="413406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Na área publica qual é o publico a ser alcançado?</a:t>
            </a:r>
            <a:endParaRPr lang="pt-BR" dirty="0"/>
          </a:p>
        </p:txBody>
      </p:sp>
      <p:sp>
        <p:nvSpPr>
          <p:cNvPr id="3" name="CaixaDeTexto 2"/>
          <p:cNvSpPr txBox="1"/>
          <p:nvPr/>
        </p:nvSpPr>
        <p:spPr>
          <a:xfrm>
            <a:off x="571528" y="1758824"/>
            <a:ext cx="7776864" cy="5109091"/>
          </a:xfrm>
          <a:prstGeom prst="rect">
            <a:avLst/>
          </a:prstGeom>
          <a:noFill/>
        </p:spPr>
        <p:txBody>
          <a:bodyPr wrap="square" rtlCol="0">
            <a:spAutoFit/>
          </a:bodyPr>
          <a:lstStyle/>
          <a:p>
            <a:endParaRPr lang="pt-BR" dirty="0"/>
          </a:p>
          <a:p>
            <a:pPr marL="285750" indent="-285750">
              <a:spcBef>
                <a:spcPts val="600"/>
              </a:spcBef>
              <a:buFont typeface="Wingdings" pitchFamily="2" charset="2"/>
              <a:buChar char="q"/>
            </a:pPr>
            <a:r>
              <a:rPr lang="pt-BR"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a:t>
            </a: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Estatutários;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contratados;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Celetistas;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Militares;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cedidos;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Trabalhadores </a:t>
            </a:r>
            <a:r>
              <a:rPr lang="pt-BR"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 </a:t>
            </a: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vínculo;</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Conselheiros;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Estagiários;</a:t>
            </a:r>
          </a:p>
          <a:p>
            <a:pPr marL="285750" indent="-285750">
              <a:spcBef>
                <a:spcPts val="600"/>
              </a:spcBef>
              <a:buFont typeface="Wingdings" pitchFamily="2" charset="2"/>
              <a:buChar char="q"/>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Agentes Públicos;</a:t>
            </a:r>
          </a:p>
          <a:p>
            <a:pPr>
              <a:spcBef>
                <a:spcPts val="600"/>
              </a:spcBef>
            </a:pPr>
            <a:r>
              <a:rPr lang="pt-BR"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Todos </a:t>
            </a:r>
            <a:r>
              <a:rPr lang="pt-BR"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os trabalhadores.</a:t>
            </a:r>
          </a:p>
          <a:p>
            <a:endParaRPr lang="pt-B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645024"/>
            <a:ext cx="2306761" cy="297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314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Inicio do cadastro </a:t>
            </a:r>
            <a:endParaRPr lang="pt-BR" dirty="0"/>
          </a:p>
        </p:txBody>
      </p:sp>
      <p:sp>
        <p:nvSpPr>
          <p:cNvPr id="3" name="Espaço Reservado para Conteúdo 2"/>
          <p:cNvSpPr>
            <a:spLocks noGrp="1"/>
          </p:cNvSpPr>
          <p:nvPr>
            <p:ph idx="1"/>
          </p:nvPr>
        </p:nvSpPr>
        <p:spPr/>
        <p:txBody>
          <a:bodyPr/>
          <a:lstStyle/>
          <a:p>
            <a:endParaRPr lang="pt-BR" dirty="0"/>
          </a:p>
          <a:p>
            <a:pPr algn="just"/>
            <a:r>
              <a:rPr lang="pt-BR" dirty="0"/>
              <a:t>Ao ser cadastrada uma rubrica, deve ser indicada a incidência ou não da contribuição previdenciária, tanto para o RGPS quanto para o RPPS. O uso das rubricas é diferenciado pelo envio do evento remuneratório, no qual a incidência para o RPPS só tem aplicação nos eventos S-1202 e S-1207 e para o RGPS no evento S-1200. </a:t>
            </a:r>
          </a:p>
          <a:p>
            <a:endParaRPr lang="pt-BR" dirty="0"/>
          </a:p>
          <a:p>
            <a:endParaRPr lang="pt-BR" dirty="0"/>
          </a:p>
        </p:txBody>
      </p:sp>
    </p:spTree>
    <p:extLst>
      <p:ext uri="{BB962C8B-B14F-4D97-AF65-F5344CB8AC3E}">
        <p14:creationId xmlns:p14="http://schemas.microsoft.com/office/powerpoint/2010/main" val="3088342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Salário-maternidade 7.1.</a:t>
            </a:r>
            <a:endParaRPr lang="pt-BR" dirty="0"/>
          </a:p>
        </p:txBody>
      </p:sp>
      <p:sp>
        <p:nvSpPr>
          <p:cNvPr id="3" name="Espaço Reservado para Conteúdo 2"/>
          <p:cNvSpPr>
            <a:spLocks noGrp="1"/>
          </p:cNvSpPr>
          <p:nvPr>
            <p:ph idx="1"/>
          </p:nvPr>
        </p:nvSpPr>
        <p:spPr/>
        <p:txBody>
          <a:bodyPr/>
          <a:lstStyle/>
          <a:p>
            <a:pPr algn="just"/>
            <a:endParaRPr lang="pt-BR" dirty="0"/>
          </a:p>
          <a:p>
            <a:pPr algn="just"/>
            <a:r>
              <a:rPr lang="pt-BR" b="1" dirty="0" smtClean="0"/>
              <a:t>Salário-maternidade No </a:t>
            </a:r>
            <a:r>
              <a:rPr lang="pt-BR" b="1" dirty="0"/>
              <a:t>caso de salário maternidade, pago diretamente pelo INSS, </a:t>
            </a:r>
            <a:endParaRPr lang="pt-BR" b="1" dirty="0" smtClean="0"/>
          </a:p>
          <a:p>
            <a:pPr algn="just"/>
            <a:r>
              <a:rPr lang="pt-BR" b="1" dirty="0" smtClean="0"/>
              <a:t> </a:t>
            </a:r>
            <a:r>
              <a:rPr lang="pt-BR" dirty="0"/>
              <a:t>declarante deve preencher o campo código de incidência tributária {</a:t>
            </a:r>
            <a:r>
              <a:rPr lang="pt-BR" dirty="0" err="1"/>
              <a:t>codIncCP</a:t>
            </a:r>
            <a:r>
              <a:rPr lang="pt-BR" dirty="0"/>
              <a:t>} com uma das seguintes opções: </a:t>
            </a:r>
            <a:endParaRPr lang="pt-BR" dirty="0" smtClean="0"/>
          </a:p>
          <a:p>
            <a:pPr algn="just"/>
            <a:r>
              <a:rPr lang="pt-BR" dirty="0" smtClean="0"/>
              <a:t>[</a:t>
            </a:r>
            <a:r>
              <a:rPr lang="pt-BR" dirty="0"/>
              <a:t>25] – “Salário Maternidade Mensal pago pelo INSS”; </a:t>
            </a:r>
            <a:endParaRPr lang="pt-BR" dirty="0" smtClean="0"/>
          </a:p>
          <a:p>
            <a:pPr algn="just"/>
            <a:r>
              <a:rPr lang="pt-BR" dirty="0" smtClean="0"/>
              <a:t>[</a:t>
            </a:r>
            <a:r>
              <a:rPr lang="pt-BR" dirty="0"/>
              <a:t>26</a:t>
            </a:r>
            <a:r>
              <a:rPr lang="pt-BR" dirty="0" smtClean="0"/>
              <a:t>] </a:t>
            </a:r>
            <a:r>
              <a:rPr lang="pt-BR" dirty="0"/>
              <a:t>– “Salário Maternidade – 13º Salário pago pelo INSS”. </a:t>
            </a:r>
          </a:p>
          <a:p>
            <a:endParaRPr lang="pt-BR" dirty="0"/>
          </a:p>
          <a:p>
            <a:endParaRPr lang="pt-BR" dirty="0"/>
          </a:p>
        </p:txBody>
      </p:sp>
    </p:spTree>
    <p:extLst>
      <p:ext uri="{BB962C8B-B14F-4D97-AF65-F5344CB8AC3E}">
        <p14:creationId xmlns:p14="http://schemas.microsoft.com/office/powerpoint/2010/main" val="2143521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r>
            <a:br>
              <a:rPr lang="pt-BR" dirty="0"/>
            </a:br>
            <a:r>
              <a:rPr lang="pt-BR" b="1" dirty="0"/>
              <a:t>Adicional de insalubridade pago à empregada gestante </a:t>
            </a:r>
            <a:r>
              <a:rPr lang="pt-BR" dirty="0"/>
              <a:t/>
            </a:r>
            <a:br>
              <a:rPr lang="pt-BR" dirty="0"/>
            </a:br>
            <a:endParaRPr lang="pt-BR" dirty="0"/>
          </a:p>
        </p:txBody>
      </p:sp>
      <p:sp>
        <p:nvSpPr>
          <p:cNvPr id="3" name="Espaço Reservado para Conteúdo 2"/>
          <p:cNvSpPr>
            <a:spLocks noGrp="1"/>
          </p:cNvSpPr>
          <p:nvPr>
            <p:ph idx="1"/>
          </p:nvPr>
        </p:nvSpPr>
        <p:spPr/>
        <p:txBody>
          <a:bodyPr/>
          <a:lstStyle/>
          <a:p>
            <a:endParaRPr lang="pt-BR" dirty="0"/>
          </a:p>
          <a:p>
            <a:pPr algn="just"/>
            <a:r>
              <a:rPr lang="pt-BR" dirty="0"/>
              <a:t>Em caso de pagamento de adicional de insalubridade à empregada gestante deslocada da atividade insalubre, deve ser utilizada rubrica com natureza 1202 - Adicional de insalubridade e com o campo {</a:t>
            </a:r>
            <a:r>
              <a:rPr lang="pt-BR" dirty="0" err="1"/>
              <a:t>codIncCP</a:t>
            </a:r>
            <a:r>
              <a:rPr lang="pt-BR" dirty="0"/>
              <a:t>} preenchido com o código 21. </a:t>
            </a:r>
          </a:p>
          <a:p>
            <a:endParaRPr lang="pt-BR" dirty="0"/>
          </a:p>
          <a:p>
            <a:endParaRPr lang="pt-BR" dirty="0"/>
          </a:p>
        </p:txBody>
      </p:sp>
    </p:spTree>
    <p:extLst>
      <p:ext uri="{BB962C8B-B14F-4D97-AF65-F5344CB8AC3E}">
        <p14:creationId xmlns:p14="http://schemas.microsoft.com/office/powerpoint/2010/main" val="4228701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teto remuneratório </a:t>
            </a:r>
          </a:p>
        </p:txBody>
      </p:sp>
      <p:sp>
        <p:nvSpPr>
          <p:cNvPr id="3" name="Espaço Reservado para Conteúdo 2"/>
          <p:cNvSpPr>
            <a:spLocks noGrp="1"/>
          </p:cNvSpPr>
          <p:nvPr>
            <p:ph idx="1"/>
          </p:nvPr>
        </p:nvSpPr>
        <p:spPr>
          <a:xfrm>
            <a:off x="467544" y="1772816"/>
            <a:ext cx="8229600" cy="4373563"/>
          </a:xfrm>
        </p:spPr>
        <p:txBody>
          <a:bodyPr/>
          <a:lstStyle/>
          <a:p>
            <a:endParaRPr lang="pt-BR" dirty="0"/>
          </a:p>
          <a:p>
            <a:pPr algn="just"/>
            <a:r>
              <a:rPr lang="pt-BR" dirty="0"/>
              <a:t>Em relação aos servidores públicos, independentemente do regime de previdência adotado, e aos empregados públicos, é obrigatório informar se a rubrica compõe o teto remuneratório no campo {</a:t>
            </a:r>
            <a:r>
              <a:rPr lang="pt-BR" dirty="0" err="1"/>
              <a:t>tetoRemun</a:t>
            </a:r>
            <a:r>
              <a:rPr lang="pt-BR" dirty="0"/>
              <a:t>}, conforme descrito no art. 37, inciso XI e o seu § 9º da CF/1988. </a:t>
            </a:r>
          </a:p>
          <a:p>
            <a:endParaRPr lang="pt-BR" dirty="0"/>
          </a:p>
          <a:p>
            <a:endParaRPr lang="pt-BR" dirty="0"/>
          </a:p>
        </p:txBody>
      </p:sp>
    </p:spTree>
    <p:extLst>
      <p:ext uri="{BB962C8B-B14F-4D97-AF65-F5344CB8AC3E}">
        <p14:creationId xmlns:p14="http://schemas.microsoft.com/office/powerpoint/2010/main" val="492313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Orientações sobre a configuração das rubricas</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dirty="0"/>
              <a:t>ANALISE as incidências de impostos para os eventos que foi identificada a necessidade </a:t>
            </a:r>
            <a:r>
              <a:rPr lang="pt-BR" dirty="0" smtClean="0"/>
              <a:t>de configuração </a:t>
            </a:r>
            <a:r>
              <a:rPr lang="pt-BR" dirty="0"/>
              <a:t>para o </a:t>
            </a:r>
            <a:r>
              <a:rPr lang="pt-BR" dirty="0" err="1"/>
              <a:t>eSocial</a:t>
            </a:r>
            <a:r>
              <a:rPr lang="pt-BR" dirty="0" smtClean="0"/>
              <a:t>.</a:t>
            </a:r>
          </a:p>
          <a:p>
            <a:pPr marL="114300" indent="0">
              <a:buNone/>
            </a:pPr>
            <a:r>
              <a:rPr lang="pt-BR" dirty="0" smtClean="0"/>
              <a:t> </a:t>
            </a:r>
            <a:r>
              <a:rPr lang="pt-BR" dirty="0"/>
              <a:t>1. No </a:t>
            </a:r>
            <a:r>
              <a:rPr lang="pt-BR" b="1" dirty="0"/>
              <a:t>Estatuto do Servidor Público </a:t>
            </a:r>
            <a:r>
              <a:rPr lang="pt-BR" dirty="0"/>
              <a:t>e nas </a:t>
            </a:r>
            <a:r>
              <a:rPr lang="pt-BR" b="1" dirty="0"/>
              <a:t>Leis Municipais </a:t>
            </a:r>
            <a:r>
              <a:rPr lang="pt-BR" dirty="0"/>
              <a:t>que criaram o evento </a:t>
            </a:r>
            <a:r>
              <a:rPr lang="pt-BR" dirty="0" smtClean="0"/>
              <a:t>há informações </a:t>
            </a:r>
            <a:r>
              <a:rPr lang="pt-BR" dirty="0"/>
              <a:t>sobre a incidência de impostos e seu reflexo para 13º salário e férias.</a:t>
            </a:r>
          </a:p>
          <a:p>
            <a:r>
              <a:rPr lang="pt-BR" dirty="0" smtClean="0"/>
              <a:t>No </a:t>
            </a:r>
            <a:r>
              <a:rPr lang="pt-BR" b="1" dirty="0"/>
              <a:t>site da Receita </a:t>
            </a:r>
            <a:r>
              <a:rPr lang="pt-BR" dirty="0"/>
              <a:t>existe uma </a:t>
            </a:r>
            <a:r>
              <a:rPr lang="pt-BR" b="1" i="1" dirty="0"/>
              <a:t>T</a:t>
            </a:r>
            <a:r>
              <a:rPr lang="pt-BR" b="1" dirty="0"/>
              <a:t>abela de Incidência de Contribuição </a:t>
            </a:r>
            <a:r>
              <a:rPr lang="pt-BR" dirty="0"/>
              <a:t>que pode </a:t>
            </a:r>
            <a:r>
              <a:rPr lang="pt-BR" dirty="0" smtClean="0"/>
              <a:t>ser consultada</a:t>
            </a:r>
            <a:r>
              <a:rPr lang="pt-BR" dirty="0"/>
              <a:t>;</a:t>
            </a:r>
          </a:p>
          <a:p>
            <a:pPr marL="114300" indent="0">
              <a:buNone/>
            </a:pPr>
            <a:r>
              <a:rPr lang="pt-BR" dirty="0" smtClean="0"/>
              <a:t>2</a:t>
            </a:r>
            <a:r>
              <a:rPr lang="pt-BR" dirty="0"/>
              <a:t>. Consulte o </a:t>
            </a:r>
            <a:r>
              <a:rPr lang="pt-BR" b="1" dirty="0"/>
              <a:t>Jurídico </a:t>
            </a:r>
            <a:r>
              <a:rPr lang="pt-BR" dirty="0"/>
              <a:t>da entidade para sanar dúvidas de incidências de impostos </a:t>
            </a:r>
            <a:r>
              <a:rPr lang="pt-BR" dirty="0" smtClean="0"/>
              <a:t>e reflexos </a:t>
            </a:r>
            <a:r>
              <a:rPr lang="pt-BR" dirty="0"/>
              <a:t>em 13º salário e férias.</a:t>
            </a:r>
            <a:endParaRPr lang="pt-BR" dirty="0"/>
          </a:p>
        </p:txBody>
      </p:sp>
    </p:spTree>
    <p:extLst>
      <p:ext uri="{BB962C8B-B14F-4D97-AF65-F5344CB8AC3E}">
        <p14:creationId xmlns:p14="http://schemas.microsoft.com/office/powerpoint/2010/main" val="1809315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6632"/>
            <a:ext cx="5184576" cy="657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39552" y="2789718"/>
            <a:ext cx="18002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Tipo de rubrica</a:t>
            </a:r>
            <a:endParaRPr lang="pt-BR" dirty="0"/>
          </a:p>
        </p:txBody>
      </p:sp>
    </p:spTree>
    <p:extLst>
      <p:ext uri="{BB962C8B-B14F-4D97-AF65-F5344CB8AC3E}">
        <p14:creationId xmlns:p14="http://schemas.microsoft.com/office/powerpoint/2010/main" val="1370639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908720"/>
            <a:ext cx="8208912" cy="23042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b="1" dirty="0"/>
              <a:t>1- Vencimento, provento ou pensão.</a:t>
            </a:r>
          </a:p>
          <a:p>
            <a:r>
              <a:rPr lang="pt-BR" dirty="0"/>
              <a:t>Conceito </a:t>
            </a:r>
            <a:r>
              <a:rPr lang="pt-BR" dirty="0" err="1"/>
              <a:t>eSocial</a:t>
            </a:r>
            <a:r>
              <a:rPr lang="pt-BR" dirty="0"/>
              <a:t>: “Provento ou pensão valor pago ao trabalhador que integra ou não </a:t>
            </a:r>
            <a:r>
              <a:rPr lang="pt-BR" dirty="0" smtClean="0"/>
              <a:t>a base </a:t>
            </a:r>
            <a:r>
              <a:rPr lang="pt-BR" dirty="0"/>
              <a:t>de cálculo da contribuição previdenciária, do imposto de renda retido na fonte </a:t>
            </a:r>
            <a:r>
              <a:rPr lang="pt-BR" dirty="0" smtClean="0"/>
              <a:t>ou do </a:t>
            </a:r>
            <a:r>
              <a:rPr lang="pt-BR" dirty="0"/>
              <a:t>FGTS.”</a:t>
            </a:r>
          </a:p>
          <a:p>
            <a:r>
              <a:rPr lang="pt-BR" b="1" dirty="0"/>
              <a:t>Considere esta opção quando na aba Eventos o campo “Tipo” estiver como “</a:t>
            </a:r>
            <a:r>
              <a:rPr lang="pt-BR" b="1" dirty="0" smtClean="0"/>
              <a:t>P Provento” e </a:t>
            </a:r>
            <a:r>
              <a:rPr lang="pt-BR" b="1" dirty="0"/>
              <a:t>a opção “Compõe o Líquido” estiver marcado.</a:t>
            </a:r>
            <a:endParaRPr lang="pt-BR" dirty="0"/>
          </a:p>
        </p:txBody>
      </p:sp>
      <p:sp>
        <p:nvSpPr>
          <p:cNvPr id="3" name="Retângulo de cantos arredondados 2"/>
          <p:cNvSpPr/>
          <p:nvPr/>
        </p:nvSpPr>
        <p:spPr>
          <a:xfrm>
            <a:off x="323528" y="3717032"/>
            <a:ext cx="8208912" cy="201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b="1" dirty="0"/>
              <a:t>2- Desconto:</a:t>
            </a:r>
          </a:p>
          <a:p>
            <a:r>
              <a:rPr lang="pt-BR" dirty="0"/>
              <a:t>Conceito </a:t>
            </a:r>
            <a:r>
              <a:rPr lang="pt-BR" dirty="0" err="1"/>
              <a:t>eSocial</a:t>
            </a:r>
            <a:r>
              <a:rPr lang="pt-BR" dirty="0"/>
              <a:t>: “Valor deduzido do montante pago ao trabalhador.”</a:t>
            </a:r>
          </a:p>
          <a:p>
            <a:r>
              <a:rPr lang="pt-BR" b="1" dirty="0"/>
              <a:t>Considere esta opção quando na aba Eventos o campo “Tipo” estiver como “</a:t>
            </a:r>
            <a:r>
              <a:rPr lang="pt-BR" b="1" dirty="0" err="1"/>
              <a:t>DDesconto</a:t>
            </a:r>
            <a:r>
              <a:rPr lang="pt-BR" b="1" dirty="0"/>
              <a:t>”</a:t>
            </a:r>
          </a:p>
          <a:p>
            <a:r>
              <a:rPr lang="pt-BR" b="1" dirty="0"/>
              <a:t>e a opção “Compõe o Líquido” estiver marcado.</a:t>
            </a:r>
            <a:endParaRPr lang="pt-BR" dirty="0"/>
          </a:p>
        </p:txBody>
      </p:sp>
    </p:spTree>
    <p:extLst>
      <p:ext uri="{BB962C8B-B14F-4D97-AF65-F5344CB8AC3E}">
        <p14:creationId xmlns:p14="http://schemas.microsoft.com/office/powerpoint/2010/main" val="1779156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611560" y="620688"/>
            <a:ext cx="7344816" cy="30963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b="1" dirty="0"/>
              <a:t>3- Informativa:</a:t>
            </a:r>
          </a:p>
          <a:p>
            <a:pPr algn="just"/>
            <a:r>
              <a:rPr lang="pt-BR" dirty="0"/>
              <a:t>Conceito </a:t>
            </a:r>
            <a:r>
              <a:rPr lang="pt-BR" dirty="0" err="1"/>
              <a:t>eSocial</a:t>
            </a:r>
            <a:r>
              <a:rPr lang="pt-BR" dirty="0"/>
              <a:t>: “Valor não pago como provento nem descontado do trabalhador, </a:t>
            </a:r>
            <a:r>
              <a:rPr lang="pt-BR" dirty="0" smtClean="0"/>
              <a:t>mas que </a:t>
            </a:r>
            <a:r>
              <a:rPr lang="pt-BR" dirty="0"/>
              <a:t>pode ser base de cálculo de tributos ou do FGTS. Exemplos: </a:t>
            </a:r>
            <a:r>
              <a:rPr lang="pt-BR" dirty="0" smtClean="0"/>
              <a:t>salário-maternidade pago </a:t>
            </a:r>
            <a:r>
              <a:rPr lang="pt-BR" dirty="0"/>
              <a:t>pelo INSS, serviço militar obrigatório, benefícios previdenciários de natureza</a:t>
            </a:r>
          </a:p>
          <a:p>
            <a:pPr algn="just"/>
            <a:r>
              <a:rPr lang="pt-BR" dirty="0"/>
              <a:t>acidentária.”</a:t>
            </a:r>
          </a:p>
          <a:p>
            <a:pPr algn="just"/>
            <a:r>
              <a:rPr lang="pt-BR" dirty="0"/>
              <a:t>Conceito </a:t>
            </a:r>
            <a:r>
              <a:rPr lang="pt-BR" dirty="0" err="1"/>
              <a:t>eSocial</a:t>
            </a:r>
            <a:r>
              <a:rPr lang="pt-BR" dirty="0"/>
              <a:t>: Valor deduzido do montante pago ao trabalhador</a:t>
            </a:r>
            <a:r>
              <a:rPr lang="pt-BR" dirty="0" smtClean="0"/>
              <a:t>.” </a:t>
            </a:r>
            <a:r>
              <a:rPr lang="pt-BR" b="1" dirty="0" smtClean="0"/>
              <a:t>Considere </a:t>
            </a:r>
            <a:r>
              <a:rPr lang="pt-BR" b="1" dirty="0"/>
              <a:t>esta opção quando na aba Eventos o campo “Tipo” estiver como “</a:t>
            </a:r>
            <a:r>
              <a:rPr lang="pt-BR" b="1" dirty="0" smtClean="0"/>
              <a:t>P Provento” e </a:t>
            </a:r>
            <a:r>
              <a:rPr lang="pt-BR" b="1" dirty="0"/>
              <a:t>a opção “Compõe o Líquido” estiver Desmarcado.</a:t>
            </a:r>
            <a:endParaRPr lang="pt-BR" dirty="0"/>
          </a:p>
        </p:txBody>
      </p:sp>
      <p:sp>
        <p:nvSpPr>
          <p:cNvPr id="3" name="Retângulo de cantos arredondados 2"/>
          <p:cNvSpPr/>
          <p:nvPr/>
        </p:nvSpPr>
        <p:spPr>
          <a:xfrm>
            <a:off x="611560" y="4077072"/>
            <a:ext cx="7344816" cy="2304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b="1" dirty="0"/>
              <a:t>4- Informativa </a:t>
            </a:r>
            <a:r>
              <a:rPr lang="pt-BR" b="1" dirty="0" err="1"/>
              <a:t>Dedutora</a:t>
            </a:r>
            <a:r>
              <a:rPr lang="pt-BR" b="1" dirty="0"/>
              <a:t>:</a:t>
            </a:r>
          </a:p>
          <a:p>
            <a:r>
              <a:rPr lang="pt-BR" dirty="0"/>
              <a:t>Conceito </a:t>
            </a:r>
            <a:r>
              <a:rPr lang="pt-BR" dirty="0" err="1"/>
              <a:t>eSocial</a:t>
            </a:r>
            <a:r>
              <a:rPr lang="pt-BR" dirty="0"/>
              <a:t>: “Valor não pago como provento nem descontado do trabalhador, </a:t>
            </a:r>
            <a:r>
              <a:rPr lang="pt-BR" dirty="0" smtClean="0"/>
              <a:t>mas que </a:t>
            </a:r>
            <a:r>
              <a:rPr lang="pt-BR" dirty="0"/>
              <a:t>pode reduzir alguma base de cálculo de tributos ou do FGTS. Exemplo: Dedução </a:t>
            </a:r>
            <a:r>
              <a:rPr lang="pt-BR" dirty="0" smtClean="0"/>
              <a:t>de dependente </a:t>
            </a:r>
            <a:r>
              <a:rPr lang="pt-BR" dirty="0"/>
              <a:t>na apuração do imposto de renda da pessoa </a:t>
            </a:r>
            <a:r>
              <a:rPr lang="pt-BR" dirty="0" smtClean="0"/>
              <a:t>física” </a:t>
            </a:r>
            <a:r>
              <a:rPr lang="pt-BR" b="1" dirty="0" smtClean="0"/>
              <a:t>Considere </a:t>
            </a:r>
            <a:r>
              <a:rPr lang="pt-BR" b="1" dirty="0"/>
              <a:t>esta opção quando na aba Eventos o campo “Tipo” estiver como “</a:t>
            </a:r>
            <a:r>
              <a:rPr lang="pt-BR" b="1" dirty="0" smtClean="0"/>
              <a:t>D Desconto</a:t>
            </a:r>
            <a:r>
              <a:rPr lang="pt-BR" b="1" dirty="0"/>
              <a:t>”</a:t>
            </a:r>
          </a:p>
          <a:p>
            <a:r>
              <a:rPr lang="pt-BR" b="1" dirty="0"/>
              <a:t>e a opção “Compõe o Líquido” estiver Desmarcado.</a:t>
            </a:r>
            <a:endParaRPr lang="pt-BR" dirty="0"/>
          </a:p>
        </p:txBody>
      </p:sp>
    </p:spTree>
    <p:extLst>
      <p:ext uri="{BB962C8B-B14F-4D97-AF65-F5344CB8AC3E}">
        <p14:creationId xmlns:p14="http://schemas.microsoft.com/office/powerpoint/2010/main" val="3802205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259632" y="406402"/>
            <a:ext cx="6696744" cy="54726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b="1" dirty="0"/>
              <a:t>Se para o evento que está configurando houver mais de uma Rubrica possível</a:t>
            </a:r>
            <a:r>
              <a:rPr lang="pt-BR" dirty="0"/>
              <a:t>, </a:t>
            </a:r>
            <a:endParaRPr lang="pt-BR" dirty="0" smtClean="0"/>
          </a:p>
          <a:p>
            <a:pPr algn="just"/>
            <a:r>
              <a:rPr lang="pt-BR" dirty="0" smtClean="0"/>
              <a:t>Exemplo</a:t>
            </a:r>
            <a:r>
              <a:rPr lang="pt-BR" dirty="0"/>
              <a:t>: Evento 1- Horas Normais é calculado para Horas Normais no processamento </a:t>
            </a:r>
            <a:r>
              <a:rPr lang="pt-BR" dirty="0" smtClean="0"/>
              <a:t>Mensal, logo </a:t>
            </a:r>
            <a:r>
              <a:rPr lang="pt-BR" dirty="0"/>
              <a:t>a Rubrica é 1000- Salário, vencimento ou soldo. E também é calculado em Rescisão para</a:t>
            </a:r>
          </a:p>
          <a:p>
            <a:pPr algn="just"/>
            <a:r>
              <a:rPr lang="pt-BR" dirty="0"/>
              <a:t>pagamento dos dias trabalhados no mês da rescisão, logo a Rubrica é 6000- Saldo de salários </a:t>
            </a:r>
            <a:r>
              <a:rPr lang="pt-BR" dirty="0" smtClean="0"/>
              <a:t>na rescisão </a:t>
            </a:r>
            <a:r>
              <a:rPr lang="pt-BR" dirty="0"/>
              <a:t>contratual. Neste exemplo irá ter 02 configurações na aba </a:t>
            </a:r>
            <a:r>
              <a:rPr lang="pt-BR" dirty="0" err="1"/>
              <a:t>eSocial</a:t>
            </a:r>
            <a:r>
              <a:rPr lang="pt-BR" dirty="0"/>
              <a:t>, um para cada Rubrica.</a:t>
            </a:r>
          </a:p>
        </p:txBody>
      </p:sp>
    </p:spTree>
    <p:extLst>
      <p:ext uri="{BB962C8B-B14F-4D97-AF65-F5344CB8AC3E}">
        <p14:creationId xmlns:p14="http://schemas.microsoft.com/office/powerpoint/2010/main" val="1827342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to dobrado 1"/>
          <p:cNvSpPr/>
          <p:nvPr/>
        </p:nvSpPr>
        <p:spPr>
          <a:xfrm>
            <a:off x="539552" y="620688"/>
            <a:ext cx="8136904" cy="5616624"/>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r>
              <a:rPr lang="pt-BR" sz="2400" b="1" dirty="0" smtClean="0">
                <a:solidFill>
                  <a:schemeClr val="tx1"/>
                </a:solidFill>
              </a:rPr>
              <a:t>CONSIDERAÇÕES....</a:t>
            </a:r>
          </a:p>
          <a:p>
            <a:endParaRPr lang="pt-BR" sz="2000" b="1" dirty="0"/>
          </a:p>
          <a:p>
            <a:r>
              <a:rPr lang="pt-BR" sz="2000" b="1" dirty="0" smtClean="0"/>
              <a:t>a</a:t>
            </a:r>
            <a:r>
              <a:rPr lang="pt-BR" sz="2000" b="1" dirty="0"/>
              <a:t>) Inclusão</a:t>
            </a:r>
            <a:r>
              <a:rPr lang="pt-BR" sz="2000" dirty="0"/>
              <a:t>: utilizada para inserir novo item na tabela ou modificar um atributo de um item já existente, com uma nova vigência;</a:t>
            </a:r>
          </a:p>
          <a:p>
            <a:r>
              <a:rPr lang="pt-BR" sz="2000" b="1" dirty="0"/>
              <a:t>b) Alteração</a:t>
            </a:r>
            <a:r>
              <a:rPr lang="pt-BR" sz="2000" dirty="0"/>
              <a:t>: utilizada para alterar os atributos de um item que estavam incorretos para um determinado período que se quer alterar;</a:t>
            </a:r>
          </a:p>
          <a:p>
            <a:r>
              <a:rPr lang="pt-BR" sz="2000" b="1" dirty="0"/>
              <a:t>c) Nova validade</a:t>
            </a:r>
            <a:r>
              <a:rPr lang="pt-BR" sz="2000" dirty="0"/>
              <a:t>: utilizada para modificar a validade de uma ocorrência da tabela e, inclusive, para informar data fim de validade de uma ocorrência;</a:t>
            </a:r>
          </a:p>
          <a:p>
            <a:r>
              <a:rPr lang="pt-BR" sz="2000" b="1" dirty="0"/>
              <a:t>d) Exclusão</a:t>
            </a:r>
            <a:r>
              <a:rPr lang="pt-BR" sz="2000" dirty="0"/>
              <a:t>: utilizada para excluir uma determinada ocorrência de uma tabela</a:t>
            </a:r>
            <a:r>
              <a:rPr lang="pt-BR" sz="2000" dirty="0" smtClean="0"/>
              <a:t>.</a:t>
            </a:r>
          </a:p>
          <a:p>
            <a:endParaRPr lang="pt-BR" sz="2000" dirty="0"/>
          </a:p>
          <a:p>
            <a:r>
              <a:rPr lang="pt-BR" sz="2000" dirty="0"/>
              <a:t>OBS : alteração e exclusão pode acarretar a retificação de outros arquivos. Assim sendo é necessário rigoroso controle para que uma alteração não torne inconsistente um movimento de evento periódico já fechado para determinado período de apuração.</a:t>
            </a:r>
          </a:p>
        </p:txBody>
      </p:sp>
    </p:spTree>
    <p:extLst>
      <p:ext uri="{BB962C8B-B14F-4D97-AF65-F5344CB8AC3E}">
        <p14:creationId xmlns:p14="http://schemas.microsoft.com/office/powerpoint/2010/main" val="377575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Princípios do </a:t>
            </a:r>
            <a:r>
              <a:rPr lang="pt-BR" dirty="0" err="1" smtClean="0"/>
              <a:t>esocial</a:t>
            </a:r>
            <a:r>
              <a:rPr lang="pt-BR" dirty="0" smtClean="0"/>
              <a:t> </a:t>
            </a:r>
            <a:endParaRPr lang="pt-BR" dirty="0"/>
          </a:p>
        </p:txBody>
      </p:sp>
      <p:sp>
        <p:nvSpPr>
          <p:cNvPr id="3" name="CaixaDeTexto 2"/>
          <p:cNvSpPr txBox="1"/>
          <p:nvPr/>
        </p:nvSpPr>
        <p:spPr>
          <a:xfrm>
            <a:off x="467544" y="2132856"/>
            <a:ext cx="8064896" cy="3554819"/>
          </a:xfrm>
          <a:prstGeom prst="rect">
            <a:avLst/>
          </a:prstGeom>
          <a:noFill/>
        </p:spPr>
        <p:txBody>
          <a:bodyPr wrap="square" rtlCol="0">
            <a:spAutoFit/>
          </a:bodyPr>
          <a:lstStyle/>
          <a:p>
            <a:endParaRPr lang="pt-BR" sz="2000" dirty="0"/>
          </a:p>
          <a:p>
            <a:pPr algn="just">
              <a:spcBef>
                <a:spcPts val="600"/>
              </a:spcBef>
            </a:pPr>
            <a:r>
              <a:rPr lang="pt-BR" sz="2000" dirty="0"/>
              <a:t>Dar maior efetividade à fruição dos direitos fundamentais trabalhistas e previdenciários dos trabalhadores; </a:t>
            </a:r>
          </a:p>
          <a:p>
            <a:pPr algn="just">
              <a:spcBef>
                <a:spcPts val="600"/>
              </a:spcBef>
            </a:pPr>
            <a:r>
              <a:rPr lang="pt-BR" sz="2000" dirty="0"/>
              <a:t>• Racionalizar e simplificar o cumprimento de obrigações previstas na legislação pátria, relativa à cada matéria; </a:t>
            </a:r>
          </a:p>
          <a:p>
            <a:pPr algn="just">
              <a:spcBef>
                <a:spcPts val="600"/>
              </a:spcBef>
            </a:pPr>
            <a:r>
              <a:rPr lang="pt-BR" sz="2000" dirty="0"/>
              <a:t>• Eliminar a redundância nas informações prestadas pelas pessoas físicas e jurídicas obrigadas; </a:t>
            </a:r>
          </a:p>
          <a:p>
            <a:pPr algn="just">
              <a:spcBef>
                <a:spcPts val="600"/>
              </a:spcBef>
            </a:pPr>
            <a:r>
              <a:rPr lang="pt-BR" sz="2000" dirty="0"/>
              <a:t>• Aprimorar a qualidade das informações referentes às relações de trabalho, previdenciárias e fiscais; e </a:t>
            </a:r>
          </a:p>
          <a:p>
            <a:pPr algn="just">
              <a:spcBef>
                <a:spcPts val="600"/>
              </a:spcBef>
            </a:pPr>
            <a:r>
              <a:rPr lang="pt-BR" sz="2000" dirty="0"/>
              <a:t>• Conferir tratamento diferenciado às ME/EPP.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73216"/>
            <a:ext cx="2381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05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968" y="2374869"/>
            <a:ext cx="94869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359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827584" y="692696"/>
            <a:ext cx="6984776" cy="5400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pt-BR" dirty="0"/>
              <a:t>São aqueles que não têm uma data pré-fixada para ocorrer, pois dependem de acontecimentos na relação entre o declarante e o trabalhador que influenciam no reconhecimento de direitos e no cumprimento de deveres trabalhistas, previdenciários e fiscais como, por exemplo, a admissão/ingresso de um empregado/servidor, a alteração de salário, a exposição do trabalhador a agentes nocivos e o desligamento, dentre outros.</a:t>
            </a:r>
          </a:p>
        </p:txBody>
      </p:sp>
    </p:spTree>
    <p:extLst>
      <p:ext uri="{BB962C8B-B14F-4D97-AF65-F5344CB8AC3E}">
        <p14:creationId xmlns:p14="http://schemas.microsoft.com/office/powerpoint/2010/main" val="35827954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6788"/>
            <a:ext cx="9144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8547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43608" y="980728"/>
            <a:ext cx="7056784" cy="50405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t-BR" dirty="0"/>
              <a:t>São aqueles cuja ocorrência tem periodicidade previamente definida, compostos por informações de folha de pagamento, de apuração de outros fatos geradores de contribuições previdenciárias como, por exemplo, os incidentes sobre comercialização de produção rural por pessoas física</a:t>
            </a:r>
            <a:r>
              <a:rPr lang="pt-BR" dirty="0" smtClean="0"/>
              <a:t>.</a:t>
            </a:r>
          </a:p>
          <a:p>
            <a:pPr algn="just"/>
            <a:r>
              <a:rPr lang="pt-BR" dirty="0" smtClean="0"/>
              <a:t> </a:t>
            </a:r>
            <a:r>
              <a:rPr lang="pt-BR" dirty="0"/>
              <a:t>Saliente-se que o </a:t>
            </a:r>
            <a:r>
              <a:rPr lang="pt-BR" dirty="0" err="1"/>
              <a:t>eSocial</a:t>
            </a:r>
            <a:r>
              <a:rPr lang="pt-BR" dirty="0"/>
              <a:t> recepciona e registra os fatos geradores relativos aos eventos periódicos S-1200 ou S-1202 utilizando-se do regime de competência, enquanto que o evento periódico S-1210 se submete ao regime de Caixa.</a:t>
            </a:r>
          </a:p>
        </p:txBody>
      </p:sp>
    </p:spTree>
    <p:extLst>
      <p:ext uri="{BB962C8B-B14F-4D97-AF65-F5344CB8AC3E}">
        <p14:creationId xmlns:p14="http://schemas.microsoft.com/office/powerpoint/2010/main" val="3904362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988840"/>
            <a:ext cx="8928992"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Picture 2"/>
          <p:cNvPicPr>
            <a:picLocks noChangeAspect="1" noChangeArrowheads="1"/>
          </p:cNvPicPr>
          <p:nvPr/>
        </p:nvPicPr>
        <p:blipFill>
          <a:blip r:embed="rId2">
            <a:duotone>
              <a:prstClr val="black"/>
              <a:schemeClr val="bg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51520" y="2276872"/>
            <a:ext cx="91050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49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720" y="476672"/>
            <a:ext cx="82677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6396" y="5492428"/>
            <a:ext cx="3105150" cy="104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580112" y="5589240"/>
            <a:ext cx="3105150" cy="9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611560" y="2155354"/>
            <a:ext cx="7632848" cy="32178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b="1" dirty="0"/>
              <a:t>Registro Preliminar de Trabalhador </a:t>
            </a:r>
            <a:r>
              <a:rPr lang="pt-BR" b="1" dirty="0" smtClean="0"/>
              <a:t>, </a:t>
            </a:r>
            <a:r>
              <a:rPr lang="pt-BR" dirty="0"/>
              <a:t>este evento é opcional, a ser utilizado alternativamente ao envio do evento S-2200. Trata-se de um evento preliminar, contendo informações básicas do vínculo/contrato, podendo ser utilizado tanto em relação ao evento S-2200 quanto ao S-2300, sendo imprescindível complementar as informações da admissão para regularizar o registro do empregado ou o cadastro do trabalhador sem vínculo. Não se aplica ao ingresso de servidores estatutários, independentemente do regime previdenciário. </a:t>
            </a:r>
          </a:p>
        </p:txBody>
      </p:sp>
    </p:spTree>
    <p:extLst>
      <p:ext uri="{BB962C8B-B14F-4D97-AF65-F5344CB8AC3E}">
        <p14:creationId xmlns:p14="http://schemas.microsoft.com/office/powerpoint/2010/main" val="3270105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250" y="260648"/>
            <a:ext cx="82677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0757" y="4472359"/>
            <a:ext cx="31051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860032" y="4537758"/>
            <a:ext cx="31051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1520" y="5549456"/>
            <a:ext cx="31051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837863" y="5549456"/>
            <a:ext cx="31051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323528" y="1916832"/>
            <a:ext cx="8352928" cy="2160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t-BR" b="1" dirty="0"/>
              <a:t>Cadastramento Inicial do Vínculo e Admissão/Ingresso de Trabalhador </a:t>
            </a:r>
            <a:r>
              <a:rPr lang="pt-BR" dirty="0" smtClean="0"/>
              <a:t>este </a:t>
            </a:r>
            <a:r>
              <a:rPr lang="pt-BR" dirty="0"/>
              <a:t>evento registra a admissão de empregado, contratação de trabalhador temporário (Lei 6.019/74) e o ingresso de servidores estatutários, a partir da implantação do </a:t>
            </a:r>
            <a:r>
              <a:rPr lang="pt-BR" dirty="0" err="1"/>
              <a:t>eSocial</a:t>
            </a:r>
            <a:r>
              <a:rPr lang="pt-BR" dirty="0"/>
              <a:t>. Ele serve também para o cadastramento inicial de todos os vínculos ativos pelo declarante, na data do início da obrigatoriedade de envio dos eventos não periódicos, com seus dados cadastrais e contratuais atualizados. </a:t>
            </a:r>
          </a:p>
        </p:txBody>
      </p:sp>
      <p:sp>
        <p:nvSpPr>
          <p:cNvPr id="3" name="Seta para a direita 2"/>
          <p:cNvSpPr/>
          <p:nvPr/>
        </p:nvSpPr>
        <p:spPr>
          <a:xfrm>
            <a:off x="3635896" y="4581128"/>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p:cNvSpPr/>
          <p:nvPr/>
        </p:nvSpPr>
        <p:spPr>
          <a:xfrm>
            <a:off x="3635896" y="5661248"/>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6901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99592" y="2564904"/>
            <a:ext cx="712879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S-1260 </a:t>
            </a:r>
            <a:r>
              <a:rPr lang="pt-BR" sz="2800" dirty="0"/>
              <a:t>– </a:t>
            </a:r>
            <a:r>
              <a:rPr lang="pt-BR" sz="2800" dirty="0" smtClean="0"/>
              <a:t>????</a:t>
            </a:r>
            <a:endParaRPr lang="pt-BR" sz="2800" dirty="0"/>
          </a:p>
        </p:txBody>
      </p:sp>
    </p:spTree>
    <p:extLst>
      <p:ext uri="{BB962C8B-B14F-4D97-AF65-F5344CB8AC3E}">
        <p14:creationId xmlns:p14="http://schemas.microsoft.com/office/powerpoint/2010/main" val="3877715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539552" y="692696"/>
            <a:ext cx="7200800"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BR" b="1" dirty="0"/>
              <a:t>S-1260 </a:t>
            </a:r>
            <a:r>
              <a:rPr lang="pt-BR" dirty="0"/>
              <a:t>– </a:t>
            </a:r>
            <a:r>
              <a:rPr lang="pt-BR" b="1" dirty="0"/>
              <a:t>Comercialização da Produção Rural Pessoa Física </a:t>
            </a:r>
            <a:endParaRPr lang="pt-BR" dirty="0"/>
          </a:p>
        </p:txBody>
      </p:sp>
      <p:sp>
        <p:nvSpPr>
          <p:cNvPr id="3" name="Retângulo 2"/>
          <p:cNvSpPr/>
          <p:nvPr/>
        </p:nvSpPr>
        <p:spPr>
          <a:xfrm>
            <a:off x="539552" y="3068960"/>
            <a:ext cx="7704856" cy="28083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t-BR" b="1" dirty="0" smtClean="0"/>
              <a:t>S-1260 </a:t>
            </a:r>
            <a:r>
              <a:rPr lang="pt-BR" dirty="0" smtClean="0"/>
              <a:t>– </a:t>
            </a:r>
            <a:r>
              <a:rPr lang="pt-BR" b="1" dirty="0" smtClean="0"/>
              <a:t>Comercialização da Produção Rural Pessoa Física </a:t>
            </a:r>
            <a:endParaRPr lang="pt-BR" dirty="0" smtClean="0"/>
          </a:p>
          <a:p>
            <a:pPr algn="just"/>
            <a:r>
              <a:rPr lang="pt-BR" dirty="0" smtClean="0"/>
              <a:t>são </a:t>
            </a:r>
            <a:r>
              <a:rPr lang="pt-BR" dirty="0"/>
              <a:t>as informações relativas à comercialização da produção rural, prestadas pelo produtor rural pessoa física e pelo segurado especial. </a:t>
            </a:r>
            <a:endParaRPr lang="pt-BR" dirty="0" smtClean="0"/>
          </a:p>
          <a:p>
            <a:pPr algn="just"/>
            <a:r>
              <a:rPr lang="pt-BR" b="1" dirty="0"/>
              <a:t>Prazo de envio: </a:t>
            </a:r>
            <a:r>
              <a:rPr lang="pt-BR" dirty="0"/>
              <a:t>este evento deve ser enviado até o dia 15 (quinze) do mês seguinte ou antes do envio do evento S-1299. Em razão de necessidade de cumprimento da obrigação relativa à entrega da </a:t>
            </a:r>
            <a:r>
              <a:rPr lang="pt-BR" dirty="0" err="1"/>
              <a:t>DCTFWeb</a:t>
            </a:r>
            <a:r>
              <a:rPr lang="pt-BR" dirty="0"/>
              <a:t> </a:t>
            </a:r>
          </a:p>
        </p:txBody>
      </p:sp>
    </p:spTree>
    <p:extLst>
      <p:ext uri="{BB962C8B-B14F-4D97-AF65-F5344CB8AC3E}">
        <p14:creationId xmlns:p14="http://schemas.microsoft.com/office/powerpoint/2010/main" val="1529291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836712"/>
            <a:ext cx="7560840"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BR" sz="3600" dirty="0"/>
              <a:t>DCTFWEB:</a:t>
            </a:r>
          </a:p>
        </p:txBody>
      </p:sp>
      <p:sp>
        <p:nvSpPr>
          <p:cNvPr id="4" name="Retângulo de cantos arredondados 3"/>
          <p:cNvSpPr/>
          <p:nvPr/>
        </p:nvSpPr>
        <p:spPr>
          <a:xfrm>
            <a:off x="827584" y="2492896"/>
            <a:ext cx="7200800" cy="37444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pt-BR" dirty="0"/>
              <a:t>A </a:t>
            </a:r>
            <a:r>
              <a:rPr lang="pt-BR" dirty="0" err="1"/>
              <a:t>DCTFWeb</a:t>
            </a:r>
            <a:r>
              <a:rPr lang="pt-BR" dirty="0"/>
              <a:t> foi instituída por meio da </a:t>
            </a:r>
            <a:r>
              <a:rPr lang="pt-BR" u="sng" dirty="0"/>
              <a:t>Instrução Normativa RFB nº 1.787/2018</a:t>
            </a:r>
            <a:r>
              <a:rPr lang="pt-BR" dirty="0"/>
              <a:t> e veio para substituir a GFIP (Guia de Recolhimento do FGTS e de Informações à Previdência Social).</a:t>
            </a:r>
          </a:p>
          <a:p>
            <a:r>
              <a:rPr lang="pt-BR" dirty="0"/>
              <a:t>O envio dela é mensal e deve ser feito até o 15º dia útil do mês seguinte ao de ocorrência dos fatos geradores, mas vale salientar que também existe a </a:t>
            </a:r>
            <a:r>
              <a:rPr lang="pt-BR" dirty="0" err="1"/>
              <a:t>DCTFWeb</a:t>
            </a:r>
            <a:r>
              <a:rPr lang="pt-BR" dirty="0"/>
              <a:t> anual e diária.</a:t>
            </a:r>
          </a:p>
        </p:txBody>
      </p:sp>
    </p:spTree>
    <p:extLst>
      <p:ext uri="{BB962C8B-B14F-4D97-AF65-F5344CB8AC3E}">
        <p14:creationId xmlns:p14="http://schemas.microsoft.com/office/powerpoint/2010/main" val="17490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se espera com o </a:t>
            </a:r>
            <a:r>
              <a:rPr lang="pt-BR" dirty="0" err="1" smtClean="0"/>
              <a:t>esocial</a:t>
            </a:r>
            <a:r>
              <a:rPr lang="pt-BR" dirty="0" smtClean="0"/>
              <a:t>?</a:t>
            </a:r>
            <a:endParaRPr lang="pt-BR" dirty="0"/>
          </a:p>
        </p:txBody>
      </p:sp>
      <p:sp>
        <p:nvSpPr>
          <p:cNvPr id="3" name="CaixaDeTexto 2"/>
          <p:cNvSpPr txBox="1"/>
          <p:nvPr/>
        </p:nvSpPr>
        <p:spPr>
          <a:xfrm>
            <a:off x="683568" y="2636912"/>
            <a:ext cx="7920880" cy="1569660"/>
          </a:xfrm>
          <a:prstGeom prst="rect">
            <a:avLst/>
          </a:prstGeom>
          <a:noFill/>
        </p:spPr>
        <p:txBody>
          <a:bodyPr wrap="square" rtlCol="0">
            <a:spAutoFit/>
          </a:bodyPr>
          <a:lstStyle/>
          <a:p>
            <a:pPr marL="342900" indent="-342900">
              <a:buFont typeface="Wingdings" pitchFamily="2" charset="2"/>
              <a:buChar char="ü"/>
            </a:pPr>
            <a:r>
              <a:rPr lang="pt-BR" sz="2400" dirty="0" smtClean="0"/>
              <a:t>Informações consistentes;</a:t>
            </a:r>
          </a:p>
          <a:p>
            <a:pPr marL="342900" indent="-342900">
              <a:buFont typeface="Wingdings" pitchFamily="2" charset="2"/>
              <a:buChar char="ü"/>
            </a:pPr>
            <a:r>
              <a:rPr lang="pt-BR" sz="2400" dirty="0" smtClean="0"/>
              <a:t>Rapidez nas informações </a:t>
            </a:r>
          </a:p>
          <a:p>
            <a:pPr marL="342900" indent="-342900">
              <a:buFont typeface="Wingdings" pitchFamily="2" charset="2"/>
              <a:buChar char="ü"/>
            </a:pPr>
            <a:r>
              <a:rPr lang="pt-BR" sz="2400" dirty="0" smtClean="0"/>
              <a:t>Processos simplificados;</a:t>
            </a:r>
          </a:p>
          <a:p>
            <a:pPr marL="342900" indent="-342900">
              <a:buFont typeface="Wingdings" pitchFamily="2" charset="2"/>
              <a:buChar char="ü"/>
            </a:pPr>
            <a:r>
              <a:rPr lang="pt-BR" sz="2400" dirty="0" smtClean="0"/>
              <a:t>Controle das informações;</a:t>
            </a:r>
            <a:endParaRPr lang="pt-B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28" y="4581128"/>
            <a:ext cx="21558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33833"/>
            <a:ext cx="30384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067944" y="4797152"/>
            <a:ext cx="1584176" cy="646331"/>
          </a:xfrm>
          <a:prstGeom prst="rect">
            <a:avLst/>
          </a:prstGeom>
          <a:noFill/>
        </p:spPr>
        <p:txBody>
          <a:bodyPr wrap="square" rtlCol="0">
            <a:spAutoFit/>
          </a:bodyPr>
          <a:lstStyle/>
          <a:p>
            <a:r>
              <a:rPr lang="pt-BR" dirty="0" smtClean="0"/>
              <a:t>Salários in natura </a:t>
            </a:r>
            <a:endParaRPr lang="pt-BR"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299" y="4772263"/>
            <a:ext cx="295245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372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75" y="836712"/>
            <a:ext cx="90773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66675" y="254010"/>
            <a:ext cx="367240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Exemplo de </a:t>
            </a:r>
            <a:r>
              <a:rPr lang="pt-BR" dirty="0" err="1"/>
              <a:t>DCTFWeb</a:t>
            </a:r>
            <a:endParaRPr lang="pt-BR" dirty="0"/>
          </a:p>
          <a:p>
            <a:pPr algn="ctr"/>
            <a:endParaRPr lang="pt-BR"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988840"/>
            <a:ext cx="996315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806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548680"/>
            <a:ext cx="71287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Como funciona os envios: </a:t>
            </a:r>
          </a:p>
        </p:txBody>
      </p:sp>
      <p:sp>
        <p:nvSpPr>
          <p:cNvPr id="3" name="Canto dobrado 2"/>
          <p:cNvSpPr/>
          <p:nvPr/>
        </p:nvSpPr>
        <p:spPr>
          <a:xfrm>
            <a:off x="755576" y="2132856"/>
            <a:ext cx="7632848" cy="432048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lang="pt-BR" sz="2000" dirty="0"/>
              <a:t>O Usuário Alimenta o sistema</a:t>
            </a:r>
            <a:r>
              <a:rPr lang="pt-BR" sz="2000" dirty="0" smtClean="0"/>
              <a:t>;</a:t>
            </a:r>
          </a:p>
          <a:p>
            <a:endParaRPr lang="pt-BR" sz="2000" dirty="0" smtClean="0"/>
          </a:p>
          <a:p>
            <a:r>
              <a:rPr lang="pt-BR" sz="2000" dirty="0" smtClean="0"/>
              <a:t>Realiza a </a:t>
            </a:r>
            <a:r>
              <a:rPr lang="pt-BR" sz="2000" dirty="0"/>
              <a:t>Qualificação cadastral é a confirmação dos dados do novo colaborador; </a:t>
            </a:r>
            <a:endParaRPr lang="pt-BR" sz="2000" dirty="0" smtClean="0"/>
          </a:p>
          <a:p>
            <a:endParaRPr lang="pt-BR" sz="2000" dirty="0"/>
          </a:p>
          <a:p>
            <a:r>
              <a:rPr lang="pt-BR" sz="2000" dirty="0"/>
              <a:t>O Software verifica os erros e gera os arquivos em formato de acordo com os layout do </a:t>
            </a:r>
            <a:r>
              <a:rPr lang="pt-BR" sz="2000" dirty="0" err="1"/>
              <a:t>Esocial</a:t>
            </a:r>
            <a:r>
              <a:rPr lang="pt-BR" sz="2000" dirty="0"/>
              <a:t>. </a:t>
            </a:r>
            <a:endParaRPr lang="pt-BR" sz="2000" dirty="0" smtClean="0"/>
          </a:p>
          <a:p>
            <a:endParaRPr lang="pt-BR" sz="2000" dirty="0"/>
          </a:p>
          <a:p>
            <a:r>
              <a:rPr lang="pt-BR" sz="2000" dirty="0" err="1"/>
              <a:t>Esocial</a:t>
            </a:r>
            <a:r>
              <a:rPr lang="pt-BR" sz="2000" dirty="0"/>
              <a:t> valida os dados  e devolve protocolo ou erros. </a:t>
            </a:r>
            <a:endParaRPr lang="pt-BR" sz="2000" dirty="0" smtClean="0"/>
          </a:p>
          <a:p>
            <a:endParaRPr lang="pt-BR" sz="2000" dirty="0"/>
          </a:p>
          <a:p>
            <a:endParaRPr lang="pt-BR" sz="2000" dirty="0" smtClean="0"/>
          </a:p>
          <a:p>
            <a:r>
              <a:rPr lang="pt-BR" sz="2000" dirty="0" smtClean="0"/>
              <a:t>SIMPLES......</a:t>
            </a:r>
            <a:endParaRPr lang="pt-BR" sz="2000" dirty="0"/>
          </a:p>
        </p:txBody>
      </p:sp>
    </p:spTree>
    <p:extLst>
      <p:ext uri="{BB962C8B-B14F-4D97-AF65-F5344CB8AC3E}">
        <p14:creationId xmlns:p14="http://schemas.microsoft.com/office/powerpoint/2010/main" val="1453402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332656"/>
            <a:ext cx="80648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Como funciona os envios: </a:t>
            </a:r>
            <a:endParaRPr lang="pt-BR" dirty="0"/>
          </a:p>
        </p:txBody>
      </p:sp>
      <p:sp>
        <p:nvSpPr>
          <p:cNvPr id="4" name="Retângulo 3"/>
          <p:cNvSpPr/>
          <p:nvPr/>
        </p:nvSpPr>
        <p:spPr>
          <a:xfrm>
            <a:off x="395536" y="2204864"/>
            <a:ext cx="8496944" cy="43204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Wingdings" pitchFamily="2" charset="2"/>
              <a:buChar char="ü"/>
            </a:pPr>
            <a:r>
              <a:rPr lang="pt-BR" dirty="0" smtClean="0"/>
              <a:t>Tirar um tempo para o conhecimento; </a:t>
            </a:r>
          </a:p>
          <a:p>
            <a:pPr marL="285750" indent="-285750" algn="ctr">
              <a:buFont typeface="Wingdings" pitchFamily="2" charset="2"/>
              <a:buChar char="ü"/>
            </a:pPr>
            <a:r>
              <a:rPr lang="pt-BR" dirty="0" smtClean="0"/>
              <a:t>Multiplicação </a:t>
            </a:r>
            <a:r>
              <a:rPr lang="pt-BR" dirty="0"/>
              <a:t>do conhecimento</a:t>
            </a:r>
            <a:r>
              <a:rPr lang="pt-BR" b="1" dirty="0"/>
              <a:t>; </a:t>
            </a:r>
            <a:endParaRPr lang="pt-BR" dirty="0" smtClean="0"/>
          </a:p>
          <a:p>
            <a:pPr marL="285750" indent="-285750" algn="ctr">
              <a:buFont typeface="Wingdings" pitchFamily="2" charset="2"/>
              <a:buChar char="ü"/>
            </a:pPr>
            <a:r>
              <a:rPr lang="pt-BR" dirty="0" smtClean="0"/>
              <a:t>Integração </a:t>
            </a:r>
            <a:r>
              <a:rPr lang="pt-BR" dirty="0"/>
              <a:t>e Responsabilidade de </a:t>
            </a:r>
            <a:r>
              <a:rPr lang="pt-BR" dirty="0" smtClean="0"/>
              <a:t>Pessoas/Departamentos;</a:t>
            </a:r>
          </a:p>
          <a:p>
            <a:pPr marL="285750" indent="-285750" algn="ctr">
              <a:buFont typeface="Wingdings" pitchFamily="2" charset="2"/>
              <a:buChar char="ü"/>
            </a:pPr>
            <a:r>
              <a:rPr lang="pt-BR" dirty="0" smtClean="0"/>
              <a:t>(RH/DP/Contabilidade); </a:t>
            </a:r>
          </a:p>
          <a:p>
            <a:pPr marL="285750" indent="-285750" algn="ctr">
              <a:buFont typeface="Wingdings" pitchFamily="2" charset="2"/>
              <a:buChar char="ü"/>
            </a:pPr>
            <a:r>
              <a:rPr lang="pt-BR" dirty="0" smtClean="0"/>
              <a:t>Qualidade </a:t>
            </a:r>
            <a:r>
              <a:rPr lang="pt-BR" dirty="0"/>
              <a:t>na Comunicação </a:t>
            </a:r>
            <a:r>
              <a:rPr lang="pt-BR" dirty="0" smtClean="0"/>
              <a:t>Interna.</a:t>
            </a:r>
          </a:p>
          <a:p>
            <a:pPr marL="285750" indent="-285750" algn="ctr">
              <a:buFont typeface="Wingdings" pitchFamily="2" charset="2"/>
              <a:buChar char="ü"/>
            </a:pPr>
            <a:r>
              <a:rPr lang="pt-BR" dirty="0" smtClean="0"/>
              <a:t>Saber </a:t>
            </a:r>
            <a:r>
              <a:rPr lang="pt-BR" dirty="0"/>
              <a:t>quem vai gerenciar o </a:t>
            </a:r>
            <a:r>
              <a:rPr lang="pt-BR" dirty="0" err="1"/>
              <a:t>eSocial</a:t>
            </a:r>
            <a:r>
              <a:rPr lang="pt-BR" dirty="0"/>
              <a:t>. “A gestão terá de ser integrada e muito bem </a:t>
            </a:r>
            <a:r>
              <a:rPr lang="pt-BR" dirty="0" smtClean="0"/>
              <a:t>controlada.   </a:t>
            </a:r>
          </a:p>
          <a:p>
            <a:pPr marL="285750" indent="-285750" algn="ctr">
              <a:buFont typeface="Wingdings" pitchFamily="2" charset="2"/>
              <a:buChar char="ü"/>
            </a:pPr>
            <a:endParaRPr lang="pt-BR" dirty="0"/>
          </a:p>
          <a:p>
            <a:pPr marL="285750" indent="-285750" algn="ctr">
              <a:buFont typeface="Wingdings" pitchFamily="2" charset="2"/>
              <a:buChar char="ü"/>
            </a:pPr>
            <a:endParaRPr lang="pt-BR" dirty="0"/>
          </a:p>
        </p:txBody>
      </p:sp>
    </p:spTree>
    <p:extLst>
      <p:ext uri="{BB962C8B-B14F-4D97-AF65-F5344CB8AC3E}">
        <p14:creationId xmlns:p14="http://schemas.microsoft.com/office/powerpoint/2010/main" val="2198916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32440" cy="634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456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15900"/>
            <a:ext cx="9072563"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71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Cronograma </a:t>
            </a:r>
            <a:endParaRPr lang="pt-B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39" t="25976" r="8857" b="43359"/>
          <a:stretch/>
        </p:blipFill>
        <p:spPr bwMode="auto">
          <a:xfrm>
            <a:off x="-1" y="2060848"/>
            <a:ext cx="914399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995936" y="5733256"/>
            <a:ext cx="4572000" cy="923330"/>
          </a:xfrm>
          <a:prstGeom prst="rect">
            <a:avLst/>
          </a:prstGeom>
        </p:spPr>
        <p:txBody>
          <a:bodyPr>
            <a:spAutoFit/>
          </a:bodyPr>
          <a:lstStyle/>
          <a:p>
            <a:r>
              <a:rPr lang="pt-BR" dirty="0" smtClean="0"/>
              <a:t>http://www.guiatrabalhista.com.br/tematicas/Cronograma-esocial-grupo-de-empresas.htm</a:t>
            </a:r>
            <a:endParaRPr lang="pt-BR" dirty="0"/>
          </a:p>
        </p:txBody>
      </p:sp>
    </p:spTree>
    <p:extLst>
      <p:ext uri="{BB962C8B-B14F-4D97-AF65-F5344CB8AC3E}">
        <p14:creationId xmlns:p14="http://schemas.microsoft.com/office/powerpoint/2010/main" val="153379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78301"/>
            <a:ext cx="5292080" cy="34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Cronograma </a:t>
            </a:r>
            <a:endParaRPr lang="pt-BR" dirty="0"/>
          </a:p>
        </p:txBody>
      </p:sp>
      <p:sp>
        <p:nvSpPr>
          <p:cNvPr id="3" name="Retângulo 2"/>
          <p:cNvSpPr/>
          <p:nvPr/>
        </p:nvSpPr>
        <p:spPr>
          <a:xfrm>
            <a:off x="251520" y="1988839"/>
            <a:ext cx="4086375" cy="646331"/>
          </a:xfrm>
          <a:prstGeom prst="rect">
            <a:avLst/>
          </a:prstGeom>
        </p:spPr>
        <p:txBody>
          <a:bodyPr wrap="none">
            <a:spAutoFit/>
          </a:bodyPr>
          <a:lstStyle/>
          <a:p>
            <a:r>
              <a:rPr lang="pt-BR" sz="3600" b="1" dirty="0"/>
              <a:t>1ªFase08/07/2021</a:t>
            </a:r>
          </a:p>
        </p:txBody>
      </p:sp>
      <p:sp>
        <p:nvSpPr>
          <p:cNvPr id="4" name="Retângulo 3"/>
          <p:cNvSpPr/>
          <p:nvPr/>
        </p:nvSpPr>
        <p:spPr>
          <a:xfrm>
            <a:off x="251520" y="2780928"/>
            <a:ext cx="4719562" cy="523220"/>
          </a:xfrm>
          <a:prstGeom prst="rect">
            <a:avLst/>
          </a:prstGeom>
        </p:spPr>
        <p:txBody>
          <a:bodyPr wrap="none">
            <a:spAutoFit/>
          </a:bodyPr>
          <a:lstStyle/>
          <a:p>
            <a:pPr marL="457200" indent="-457200">
              <a:buFont typeface="Wingdings" pitchFamily="2" charset="2"/>
              <a:buChar char="v"/>
            </a:pPr>
            <a:r>
              <a:rPr lang="pt-BR" sz="2800" dirty="0"/>
              <a:t>Evento do Empregador</a:t>
            </a:r>
          </a:p>
        </p:txBody>
      </p:sp>
      <p:sp>
        <p:nvSpPr>
          <p:cNvPr id="9" name="Retângulo 8"/>
          <p:cNvSpPr/>
          <p:nvPr/>
        </p:nvSpPr>
        <p:spPr>
          <a:xfrm>
            <a:off x="337044" y="3650776"/>
            <a:ext cx="1980029" cy="523220"/>
          </a:xfrm>
          <a:prstGeom prst="rect">
            <a:avLst/>
          </a:prstGeom>
        </p:spPr>
        <p:txBody>
          <a:bodyPr wrap="none">
            <a:spAutoFit/>
          </a:bodyPr>
          <a:lstStyle/>
          <a:p>
            <a:pPr marL="457200" indent="-457200">
              <a:buFont typeface="Wingdings" pitchFamily="2" charset="2"/>
              <a:buChar char="v"/>
            </a:pPr>
            <a:r>
              <a:rPr lang="pt-BR" sz="2800" dirty="0"/>
              <a:t>Tabelas</a:t>
            </a:r>
          </a:p>
        </p:txBody>
      </p:sp>
    </p:spTree>
    <p:extLst>
      <p:ext uri="{BB962C8B-B14F-4D97-AF65-F5344CB8AC3E}">
        <p14:creationId xmlns:p14="http://schemas.microsoft.com/office/powerpoint/2010/main" val="1440417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rmacêutic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armacêutic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10518</TotalTime>
  <Words>3654</Words>
  <Application>Microsoft Office PowerPoint</Application>
  <PresentationFormat>Apresentação na tela (4:3)</PresentationFormat>
  <Paragraphs>348</Paragraphs>
  <Slides>63</Slides>
  <Notes>0</Notes>
  <HiddenSlides>0</HiddenSlides>
  <MMClips>0</MMClips>
  <ScaleCrop>false</ScaleCrop>
  <HeadingPairs>
    <vt:vector size="4" baseType="variant">
      <vt:variant>
        <vt:lpstr>Tema</vt:lpstr>
      </vt:variant>
      <vt:variant>
        <vt:i4>1</vt:i4>
      </vt:variant>
      <vt:variant>
        <vt:lpstr>Títulos de slides</vt:lpstr>
      </vt:variant>
      <vt:variant>
        <vt:i4>63</vt:i4>
      </vt:variant>
    </vt:vector>
  </HeadingPairs>
  <TitlesOfParts>
    <vt:vector size="64" baseType="lpstr">
      <vt:lpstr>Farmacêutico</vt:lpstr>
      <vt:lpstr>Ak Consultoria empresarial ltda </vt:lpstr>
      <vt:lpstr>ESOCIAL?</vt:lpstr>
      <vt:lpstr>Objetivo do esocial:</vt:lpstr>
      <vt:lpstr>Na área publica qual é o publico a ser alcançado?</vt:lpstr>
      <vt:lpstr>Princípios do esocial </vt:lpstr>
      <vt:lpstr>O que se espera com o esocial?</vt:lpstr>
      <vt:lpstr>Apresentação do PowerPoint</vt:lpstr>
      <vt:lpstr>Cronograma </vt:lpstr>
      <vt:lpstr>Cronograma </vt:lpstr>
      <vt:lpstr>Cronograma </vt:lpstr>
      <vt:lpstr>Cronograma </vt:lpstr>
      <vt:lpstr>Cronograma </vt:lpstr>
      <vt:lpstr>Apresentação do PowerPoint</vt:lpstr>
      <vt:lpstr>Apresentação do PowerPoint</vt:lpstr>
      <vt:lpstr>Apresentação do PowerPoint</vt:lpstr>
      <vt:lpstr>Apresentação do PowerPoint</vt:lpstr>
      <vt:lpstr>Simplificação do eSocial </vt:lpstr>
      <vt:lpstr>Simplificação do eSocial  eventos removidos:</vt:lpstr>
      <vt:lpstr>Simplificação do eSocial  eventos incluídos:</vt:lpstr>
      <vt:lpstr>Qualificação CADASTRAL</vt:lpstr>
      <vt:lpstr>Qualificação CADASTRAL e servidor sem pis.</vt:lpstr>
      <vt:lpstr>Qualificação CADASTRAL e servidor sem pis.</vt:lpstr>
      <vt:lpstr>O que precisa ajustar?</vt:lpstr>
      <vt:lpstr>No primeiro envio o que precisa ser ajustado. </vt:lpstr>
      <vt:lpstr>S-1000 Informações do Empregador / Contribuinte / Órgão Público </vt:lpstr>
      <vt:lpstr>S-1000 Informações do Empregador / Contribuinte / Órgão Público </vt:lpstr>
      <vt:lpstr>S-1000 Informações do Empregador / Contribuinte / Órgão Público </vt:lpstr>
      <vt:lpstr>S-1000 Informações do Empregador / Contribuinte / Órgão Público </vt:lpstr>
      <vt:lpstr>S-1000 Informações do Empregador / Contribuinte / Órgão Público </vt:lpstr>
      <vt:lpstr>S-1000 Informações do Empregador / Contribuinte / Órgão Público </vt:lpstr>
      <vt:lpstr>S-1000 Informações do Empregador / Contribuinte / Órgão Público </vt:lpstr>
      <vt:lpstr>S-1005Tabela de Estabelecimentos, Obras ou Unidades de Órgãos Públicos  </vt:lpstr>
      <vt:lpstr>S-1005Tabela de Estabelecimentos, Obras ou Unidades de Órgãos Públicos  </vt:lpstr>
      <vt:lpstr>S-1005Tabela de Estabelecimentos, Obras ou Unidades de Órgãos Públicos  </vt:lpstr>
      <vt:lpstr>Apresentação do PowerPoint</vt:lpstr>
      <vt:lpstr>S-1010 - Tabela de Rubricas </vt:lpstr>
      <vt:lpstr>Tipo de rubrica Conceito </vt:lpstr>
      <vt:lpstr> Suspensão/incidência exclusiva sobre rubricas  </vt:lpstr>
      <vt:lpstr>Suspensão/incidência exclusiva sobre rubricas</vt:lpstr>
      <vt:lpstr>Inicio do cadastro </vt:lpstr>
      <vt:lpstr>Salário-maternidade 7.1.</vt:lpstr>
      <vt:lpstr> Adicional de insalubridade pago à empregada gestante  </vt:lpstr>
      <vt:lpstr> teto remuneratório </vt:lpstr>
      <vt:lpstr>Orientações sobre a configuração das rubricas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 Consultoria empresarial ltda</dc:title>
  <dc:creator>Aline</dc:creator>
  <cp:lastModifiedBy>Aline</cp:lastModifiedBy>
  <cp:revision>28</cp:revision>
  <dcterms:created xsi:type="dcterms:W3CDTF">2021-06-19T16:52:26Z</dcterms:created>
  <dcterms:modified xsi:type="dcterms:W3CDTF">2021-06-27T00:11:16Z</dcterms:modified>
</cp:coreProperties>
</file>